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82" r:id="rId2"/>
    <p:sldId id="324" r:id="rId3"/>
    <p:sldId id="327" r:id="rId4"/>
    <p:sldId id="329" r:id="rId5"/>
    <p:sldId id="330" r:id="rId6"/>
    <p:sldId id="328" r:id="rId7"/>
    <p:sldId id="331" r:id="rId8"/>
    <p:sldId id="359" r:id="rId9"/>
    <p:sldId id="332" r:id="rId10"/>
    <p:sldId id="333" r:id="rId11"/>
    <p:sldId id="334" r:id="rId12"/>
    <p:sldId id="335" r:id="rId13"/>
    <p:sldId id="336" r:id="rId14"/>
    <p:sldId id="337" r:id="rId15"/>
    <p:sldId id="338" r:id="rId16"/>
    <p:sldId id="339" r:id="rId17"/>
    <p:sldId id="340" r:id="rId18"/>
    <p:sldId id="357"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8" r:id="rId36"/>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228"/>
    <a:srgbClr val="6E792B"/>
    <a:srgbClr val="76822E"/>
    <a:srgbClr val="4F571F"/>
    <a:srgbClr val="6F6A07"/>
    <a:srgbClr val="827C08"/>
    <a:srgbClr val="A29B0A"/>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Objects="1">
      <p:cViewPr varScale="1">
        <p:scale>
          <a:sx n="69" d="100"/>
          <a:sy n="69" d="100"/>
        </p:scale>
        <p:origin x="1566" y="72"/>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77DF3588-E145-4EF0-85E1-51FD58AEFAA1}" type="slidenum">
              <a:rPr lang="en-CA"/>
              <a:pPr/>
              <a:t>‹#›</a:t>
            </a:fld>
            <a:endParaRPr lang="en-CA"/>
          </a:p>
        </p:txBody>
      </p:sp>
    </p:spTree>
    <p:extLst>
      <p:ext uri="{BB962C8B-B14F-4D97-AF65-F5344CB8AC3E}">
        <p14:creationId xmlns:p14="http://schemas.microsoft.com/office/powerpoint/2010/main" val="273325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4490FB8-8313-4394-A1A7-3D2E6C090E70}" type="slidenum">
              <a:rPr lang="en-CA"/>
              <a:pPr/>
              <a:t>‹#›</a:t>
            </a:fld>
            <a:endParaRPr lang="en-CA"/>
          </a:p>
        </p:txBody>
      </p:sp>
    </p:spTree>
    <p:extLst>
      <p:ext uri="{BB962C8B-B14F-4D97-AF65-F5344CB8AC3E}">
        <p14:creationId xmlns:p14="http://schemas.microsoft.com/office/powerpoint/2010/main" val="344965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3034A-F679-45E0-B365-311CC7842169}" type="slidenum">
              <a:rPr lang="en-CA"/>
              <a:pPr/>
              <a:t>1</a:t>
            </a:fld>
            <a:endParaRPr lang="en-CA"/>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96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C6EC3-FBE8-4701-B9AF-621EB473FEEA}" type="slidenum">
              <a:rPr lang="en-CA"/>
              <a:pPr/>
              <a:t>11</a:t>
            </a:fld>
            <a:endParaRPr lang="en-CA"/>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299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F4625-2D4A-453D-A877-A7FF0BC665FC}" type="slidenum">
              <a:rPr lang="en-CA"/>
              <a:pPr/>
              <a:t>12</a:t>
            </a:fld>
            <a:endParaRPr lang="en-CA"/>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034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D04F7-DD7A-4569-A760-6CFEB936DC2B}" type="slidenum">
              <a:rPr lang="en-CA"/>
              <a:pPr/>
              <a:t>13</a:t>
            </a:fld>
            <a:endParaRPr lang="en-CA"/>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0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5D872-E76F-46E0-8A7A-BEF893E4C9D1}" type="slidenum">
              <a:rPr lang="en-CA"/>
              <a:pPr/>
              <a:t>14</a:t>
            </a:fld>
            <a:endParaRPr lang="en-CA"/>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598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CA557-788C-4AD5-898D-C7CE6DDB050F}" type="slidenum">
              <a:rPr lang="en-CA"/>
              <a:pPr/>
              <a:t>15</a:t>
            </a:fld>
            <a:endParaRPr lang="en-CA"/>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20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58F17-FEA6-453F-B0C0-39E05B4D5C2C}" type="slidenum">
              <a:rPr lang="en-CA"/>
              <a:pPr/>
              <a:t>16</a:t>
            </a:fld>
            <a:endParaRPr lang="en-CA"/>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518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3B944-2761-4564-83F5-B2D28E17B699}" type="slidenum">
              <a:rPr lang="en-CA"/>
              <a:pPr/>
              <a:t>17</a:t>
            </a:fld>
            <a:endParaRPr lang="en-CA"/>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8462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F338C-2737-4267-9EB5-ABDF17D7E21F}" type="slidenum">
              <a:rPr lang="en-CA"/>
              <a:pPr/>
              <a:t>18</a:t>
            </a:fld>
            <a:endParaRPr lang="en-CA"/>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665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6BB84-5C9D-41CC-9FA5-277A85F06D99}" type="slidenum">
              <a:rPr lang="en-CA"/>
              <a:pPr/>
              <a:t>19</a:t>
            </a:fld>
            <a:endParaRPr lang="en-CA"/>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992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821FD-C5E6-4E48-AC03-AB6189CAABCB}" type="slidenum">
              <a:rPr lang="en-CA"/>
              <a:pPr/>
              <a:t>20</a:t>
            </a:fld>
            <a:endParaRPr lang="en-CA"/>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988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043D2-056C-416A-BC9E-203D7485175C}" type="slidenum">
              <a:rPr lang="en-CA"/>
              <a:pPr/>
              <a:t>2</a:t>
            </a:fld>
            <a:endParaRPr lang="en-CA"/>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933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44685-87D3-4962-A4C4-05CBE88E2E8D}" type="slidenum">
              <a:rPr lang="en-CA"/>
              <a:pPr/>
              <a:t>21</a:t>
            </a:fld>
            <a:endParaRPr lang="en-CA"/>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373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95DAF-DD8B-4DA6-A4CC-8F45B79325D1}" type="slidenum">
              <a:rPr lang="en-CA"/>
              <a:pPr/>
              <a:t>22</a:t>
            </a:fld>
            <a:endParaRPr lang="en-CA"/>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8497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C32F1-BAAC-4F35-9FD4-8DB3E6F6E436}" type="slidenum">
              <a:rPr lang="en-CA"/>
              <a:pPr/>
              <a:t>23</a:t>
            </a:fld>
            <a:endParaRPr lang="en-CA"/>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3576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24BEA-D071-4273-A8D6-B778CFDF6C4D}" type="slidenum">
              <a:rPr lang="en-CA"/>
              <a:pPr/>
              <a:t>24</a:t>
            </a:fld>
            <a:endParaRPr lang="en-CA"/>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443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8A518-701E-4995-86D3-09E2690837A3}" type="slidenum">
              <a:rPr lang="en-CA"/>
              <a:pPr/>
              <a:t>25</a:t>
            </a:fld>
            <a:endParaRPr lang="en-CA"/>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22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C727F-3F6A-47B6-91CB-333C3FA5BE02}" type="slidenum">
              <a:rPr lang="en-CA"/>
              <a:pPr/>
              <a:t>26</a:t>
            </a:fld>
            <a:endParaRPr lang="en-CA"/>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515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69413-2153-41FB-933D-E87FF387C1EC}" type="slidenum">
              <a:rPr lang="en-CA"/>
              <a:pPr/>
              <a:t>27</a:t>
            </a:fld>
            <a:endParaRPr lang="en-CA"/>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154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0A5AE-19F0-4517-81C6-04928C2BD219}" type="slidenum">
              <a:rPr lang="en-CA"/>
              <a:pPr/>
              <a:t>28</a:t>
            </a:fld>
            <a:endParaRPr lang="en-CA"/>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8424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C2E01-C9BF-42D2-AD7C-231B07A96BD6}" type="slidenum">
              <a:rPr lang="en-CA"/>
              <a:pPr/>
              <a:t>29</a:t>
            </a:fld>
            <a:endParaRPr lang="en-CA"/>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788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38FB7-DCA4-4322-8A23-6A8692E4ECB1}" type="slidenum">
              <a:rPr lang="en-CA"/>
              <a:pPr/>
              <a:t>30</a:t>
            </a:fld>
            <a:endParaRPr lang="en-CA"/>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64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CACE5-B486-4F16-B6BB-706FB0B8EE13}" type="slidenum">
              <a:rPr lang="en-CA"/>
              <a:pPr/>
              <a:t>3</a:t>
            </a:fld>
            <a:endParaRPr lang="en-CA"/>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574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61E07-45CF-4C43-86D3-85E05524A1DD}" type="slidenum">
              <a:rPr lang="en-CA"/>
              <a:pPr/>
              <a:t>31</a:t>
            </a:fld>
            <a:endParaRPr lang="en-CA"/>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9091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55CF5-4B1A-47B7-BBC6-97376C7019D0}" type="slidenum">
              <a:rPr lang="en-CA"/>
              <a:pPr/>
              <a:t>32</a:t>
            </a:fld>
            <a:endParaRPr lang="en-CA"/>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630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B20A4-E86E-405A-A300-36A15C67A53D}" type="slidenum">
              <a:rPr lang="en-CA"/>
              <a:pPr/>
              <a:t>33</a:t>
            </a:fld>
            <a:endParaRPr lang="en-CA"/>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9468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A7AE3-E7D5-467B-95A5-BBBBC035E866}" type="slidenum">
              <a:rPr lang="en-CA"/>
              <a:pPr/>
              <a:t>34</a:t>
            </a:fld>
            <a:endParaRPr lang="en-CA"/>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1418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B4210-BCA5-4FA7-A310-5B5234B5EBCE}" type="slidenum">
              <a:rPr lang="en-CA"/>
              <a:pPr/>
              <a:t>35</a:t>
            </a:fld>
            <a:endParaRPr lang="en-CA"/>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422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407E0-EDF0-4D84-9C1F-BB00B028871A}" type="slidenum">
              <a:rPr lang="en-CA"/>
              <a:pPr/>
              <a:t>4</a:t>
            </a:fld>
            <a:endParaRPr lang="en-CA"/>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54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807B3-C7E9-4D69-A30A-26E52977EA39}" type="slidenum">
              <a:rPr lang="en-CA"/>
              <a:pPr/>
              <a:t>5</a:t>
            </a:fld>
            <a:endParaRPr lang="en-CA"/>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466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9081E-3D9A-4A5C-B888-43D888FC0138}" type="slidenum">
              <a:rPr lang="en-CA"/>
              <a:pPr/>
              <a:t>6</a:t>
            </a:fld>
            <a:endParaRPr lang="en-CA"/>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67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7B35E-EA3C-45DF-B9DB-FEAC99BE8509}" type="slidenum">
              <a:rPr lang="en-CA"/>
              <a:pPr/>
              <a:t>7</a:t>
            </a:fld>
            <a:endParaRPr lang="en-CA"/>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26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6B901-A376-43DC-AF93-DBDC737CADD9}" type="slidenum">
              <a:rPr lang="en-CA"/>
              <a:pPr/>
              <a:t>9</a:t>
            </a:fld>
            <a:endParaRPr lang="en-CA"/>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008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2908E-12FF-473C-8E9E-EF34B9EC33D3}" type="slidenum">
              <a:rPr lang="en-CA"/>
              <a:pPr/>
              <a:t>10</a:t>
            </a:fld>
            <a:endParaRPr lang="en-CA"/>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2723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0" name="Rectangle 44"/>
          <p:cNvSpPr>
            <a:spLocks noChangeArrowheads="1"/>
          </p:cNvSpPr>
          <p:nvPr/>
        </p:nvSpPr>
        <p:spPr bwMode="auto">
          <a:xfrm>
            <a:off x="8305800" y="0"/>
            <a:ext cx="609600" cy="6858000"/>
          </a:xfrm>
          <a:prstGeom prst="rect">
            <a:avLst/>
          </a:prstGeom>
          <a:gradFill rotWithShape="1">
            <a:gsLst>
              <a:gs pos="0">
                <a:srgbClr val="677228">
                  <a:alpha val="44000"/>
                </a:srgbClr>
              </a:gs>
              <a:gs pos="100000">
                <a:srgbClr val="677228">
                  <a:gamma/>
                  <a:shade val="87843"/>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Rectangle 47"/>
          <p:cNvSpPr>
            <a:spLocks noChangeArrowheads="1"/>
          </p:cNvSpPr>
          <p:nvPr/>
        </p:nvSpPr>
        <p:spPr bwMode="auto">
          <a:xfrm rot="-5400000">
            <a:off x="3500437" y="-985837"/>
            <a:ext cx="2143125" cy="9144000"/>
          </a:xfrm>
          <a:prstGeom prst="rect">
            <a:avLst/>
          </a:prstGeom>
          <a:solidFill>
            <a:srgbClr val="677228">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Rectangle 48"/>
          <p:cNvSpPr>
            <a:spLocks noChangeArrowheads="1"/>
          </p:cNvSpPr>
          <p:nvPr/>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Rectangle 29"/>
          <p:cNvSpPr>
            <a:spLocks noGrp="1" noChangeArrowheads="1"/>
          </p:cNvSpPr>
          <p:nvPr>
            <p:ph type="ftr" sz="quarter" idx="3"/>
          </p:nvPr>
        </p:nvSpPr>
        <p:spPr bwMode="auto">
          <a:xfrm>
            <a:off x="838200" y="6397625"/>
            <a:ext cx="4495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r>
              <a:rPr lang="en-US"/>
              <a:t>Copyright © 2007 Pearson Education, Inc. Publishing as Pearson Addison-Wesley</a:t>
            </a:r>
          </a:p>
        </p:txBody>
      </p:sp>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solidFill>
                  <a:srgbClr val="990033"/>
                </a:solidFill>
              </a:defRPr>
            </a:lvl1pPr>
          </a:lstStyle>
          <a:p>
            <a:pPr lvl="0"/>
            <a:r>
              <a:rPr lang="en-US" noProof="0" smtClean="0"/>
              <a:t>Click to edit </a:t>
            </a:r>
            <a:br>
              <a:rPr lang="en-US" noProof="0" smtClean="0"/>
            </a:br>
            <a:r>
              <a:rPr lang="en-US" noProof="0" smtClean="0"/>
              <a:t>Master title style</a:t>
            </a:r>
          </a:p>
        </p:txBody>
      </p:sp>
      <p:pic>
        <p:nvPicPr>
          <p:cNvPr id="4131" name="Picture 35" descr="awtri_4c UPDATE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extLst>
            <a:ext uri="{909E8E84-426E-40DD-AFC4-6F175D3DCCD1}">
              <a14:hiddenFill xmlns:a14="http://schemas.microsoft.com/office/drawing/2010/main">
                <a:solidFill>
                  <a:srgbClr val="FFFFFF"/>
                </a:solidFill>
              </a14:hiddenFill>
            </a:ext>
          </a:extLst>
        </p:spPr>
      </p:pic>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panose="05000000000000000000" pitchFamily="2" charset="2"/>
              <a:buNone/>
              <a:defRPr sz="3200"/>
            </a:lvl1pPr>
          </a:lstStyle>
          <a:p>
            <a:pPr lvl="0"/>
            <a:r>
              <a:rPr lang="en-US" noProof="0" smtClean="0"/>
              <a:t>Click to edit Master subtitle style</a:t>
            </a:r>
          </a:p>
        </p:txBody>
      </p:sp>
      <p:pic>
        <p:nvPicPr>
          <p:cNvPr id="4145"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91400" y="2511425"/>
            <a:ext cx="1524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8568978E-49C0-46DD-9B22-1CD5F61F3DD7}" type="slidenum">
              <a:rPr lang="en-US"/>
              <a:pPr/>
              <a:t>‹#›</a:t>
            </a:fld>
            <a:endParaRPr lang="en-CA"/>
          </a:p>
        </p:txBody>
      </p:sp>
    </p:spTree>
    <p:extLst>
      <p:ext uri="{BB962C8B-B14F-4D97-AF65-F5344CB8AC3E}">
        <p14:creationId xmlns:p14="http://schemas.microsoft.com/office/powerpoint/2010/main" val="33671267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AEB663DB-682D-46B7-A42F-B3C93B217987}" type="slidenum">
              <a:rPr lang="en-US"/>
              <a:pPr/>
              <a:t>‹#›</a:t>
            </a:fld>
            <a:endParaRPr lang="en-CA"/>
          </a:p>
        </p:txBody>
      </p:sp>
    </p:spTree>
    <p:extLst>
      <p:ext uri="{BB962C8B-B14F-4D97-AF65-F5344CB8AC3E}">
        <p14:creationId xmlns:p14="http://schemas.microsoft.com/office/powerpoint/2010/main" val="29979643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A298892B-4887-43CD-9058-0632830A614E}" type="slidenum">
              <a:rPr lang="en-US"/>
              <a:pPr/>
              <a:t>‹#›</a:t>
            </a:fld>
            <a:endParaRPr lang="en-CA"/>
          </a:p>
        </p:txBody>
      </p:sp>
    </p:spTree>
    <p:extLst>
      <p:ext uri="{BB962C8B-B14F-4D97-AF65-F5344CB8AC3E}">
        <p14:creationId xmlns:p14="http://schemas.microsoft.com/office/powerpoint/2010/main" val="35632201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7- </a:t>
            </a:r>
            <a:fld id="{A95A66A8-373A-4E75-B628-61149C638C3E}" type="slidenum">
              <a:rPr lang="en-US"/>
              <a:pPr/>
              <a:t>‹#›</a:t>
            </a:fld>
            <a:endParaRPr lang="en-CA"/>
          </a:p>
        </p:txBody>
      </p:sp>
    </p:spTree>
    <p:extLst>
      <p:ext uri="{BB962C8B-B14F-4D97-AF65-F5344CB8AC3E}">
        <p14:creationId xmlns:p14="http://schemas.microsoft.com/office/powerpoint/2010/main" val="38218518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7- </a:t>
            </a:r>
            <a:fld id="{5D4043A2-E7B0-4230-A98D-815C250267E0}" type="slidenum">
              <a:rPr lang="en-US"/>
              <a:pPr/>
              <a:t>‹#›</a:t>
            </a:fld>
            <a:endParaRPr lang="en-CA"/>
          </a:p>
        </p:txBody>
      </p:sp>
    </p:spTree>
    <p:extLst>
      <p:ext uri="{BB962C8B-B14F-4D97-AF65-F5344CB8AC3E}">
        <p14:creationId xmlns:p14="http://schemas.microsoft.com/office/powerpoint/2010/main" val="40709012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7- </a:t>
            </a:r>
            <a:fld id="{B9669B1F-00ED-42C6-9436-83AE3A2B8683}" type="slidenum">
              <a:rPr lang="en-US"/>
              <a:pPr/>
              <a:t>‹#›</a:t>
            </a:fld>
            <a:endParaRPr lang="en-CA"/>
          </a:p>
        </p:txBody>
      </p:sp>
    </p:spTree>
    <p:extLst>
      <p:ext uri="{BB962C8B-B14F-4D97-AF65-F5344CB8AC3E}">
        <p14:creationId xmlns:p14="http://schemas.microsoft.com/office/powerpoint/2010/main" val="9313870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7- </a:t>
            </a:r>
            <a:fld id="{51BED4F0-754E-48CD-B118-254C1FE973E0}" type="slidenum">
              <a:rPr lang="en-US"/>
              <a:pPr/>
              <a:t>‹#›</a:t>
            </a:fld>
            <a:endParaRPr lang="en-CA"/>
          </a:p>
        </p:txBody>
      </p:sp>
    </p:spTree>
    <p:extLst>
      <p:ext uri="{BB962C8B-B14F-4D97-AF65-F5344CB8AC3E}">
        <p14:creationId xmlns:p14="http://schemas.microsoft.com/office/powerpoint/2010/main" val="90099621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7- </a:t>
            </a:r>
            <a:fld id="{85A5AE45-5482-4527-8B1E-5153452CDC11}" type="slidenum">
              <a:rPr lang="en-US"/>
              <a:pPr/>
              <a:t>‹#›</a:t>
            </a:fld>
            <a:endParaRPr lang="en-CA"/>
          </a:p>
        </p:txBody>
      </p:sp>
    </p:spTree>
    <p:extLst>
      <p:ext uri="{BB962C8B-B14F-4D97-AF65-F5344CB8AC3E}">
        <p14:creationId xmlns:p14="http://schemas.microsoft.com/office/powerpoint/2010/main" val="21912552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85D47C75-6CAD-4E10-9713-AF55D7A8B667}" type="slidenum">
              <a:rPr lang="en-US"/>
              <a:pPr/>
              <a:t>‹#›</a:t>
            </a:fld>
            <a:endParaRPr lang="en-CA"/>
          </a:p>
        </p:txBody>
      </p:sp>
    </p:spTree>
    <p:extLst>
      <p:ext uri="{BB962C8B-B14F-4D97-AF65-F5344CB8AC3E}">
        <p14:creationId xmlns:p14="http://schemas.microsoft.com/office/powerpoint/2010/main" val="7703391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38235D83-1892-4C5C-9CAF-A4851A170217}" type="slidenum">
              <a:rPr lang="en-US"/>
              <a:pPr/>
              <a:t>‹#›</a:t>
            </a:fld>
            <a:endParaRPr lang="en-CA"/>
          </a:p>
        </p:txBody>
      </p:sp>
    </p:spTree>
    <p:extLst>
      <p:ext uri="{BB962C8B-B14F-4D97-AF65-F5344CB8AC3E}">
        <p14:creationId xmlns:p14="http://schemas.microsoft.com/office/powerpoint/2010/main" val="271171128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00">
                <a:latin typeface="Tahoma" panose="020B0604030504040204" pitchFamily="34"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grpSp>
      </p:grpSp>
      <p:sp>
        <p:nvSpPr>
          <p:cNvPr id="3109" name="Rectangle 37"/>
          <p:cNvSpPr>
            <a:spLocks noChangeArrowheads="1"/>
          </p:cNvSpPr>
          <p:nvPr/>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kumimoji="1" lang="en-US" sz="3200">
              <a:latin typeface="Tahoma" panose="020B0604030504040204" pitchFamily="34"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t>Slide 7- </a:t>
            </a:r>
            <a:fld id="{26323EE1-4270-43F8-827D-2186B3E87CEA}" type="slidenum">
              <a:rPr lang="en-US"/>
              <a:pPr/>
              <a:t>‹#›</a:t>
            </a:fld>
            <a:endParaRPr lang="en-CA"/>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t>Copyright © 2007 Pearson Education, Inc. Publishing as Pearson Addison-Wesley</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l" rtl="0" fontAlgn="base">
        <a:spcBef>
          <a:spcPct val="0"/>
        </a:spcBef>
        <a:spcAft>
          <a:spcPct val="0"/>
        </a:spcAft>
        <a:defRPr sz="36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panose="020B0604020202020204" pitchFamily="34" charset="0"/>
        </a:defRPr>
      </a:lvl2pPr>
      <a:lvl3pPr algn="l" rtl="0" fontAlgn="base">
        <a:spcBef>
          <a:spcPct val="0"/>
        </a:spcBef>
        <a:spcAft>
          <a:spcPct val="0"/>
        </a:spcAft>
        <a:defRPr sz="3600">
          <a:solidFill>
            <a:srgbClr val="800000"/>
          </a:solidFill>
          <a:latin typeface="Arial" panose="020B0604020202020204" pitchFamily="34" charset="0"/>
        </a:defRPr>
      </a:lvl3pPr>
      <a:lvl4pPr algn="l" rtl="0" fontAlgn="base">
        <a:spcBef>
          <a:spcPct val="0"/>
        </a:spcBef>
        <a:spcAft>
          <a:spcPct val="0"/>
        </a:spcAft>
        <a:defRPr sz="3600">
          <a:solidFill>
            <a:srgbClr val="800000"/>
          </a:solidFill>
          <a:latin typeface="Arial" panose="020B0604020202020204" pitchFamily="34" charset="0"/>
        </a:defRPr>
      </a:lvl4pPr>
      <a:lvl5pPr algn="l" rtl="0" fontAlgn="base">
        <a:spcBef>
          <a:spcPct val="0"/>
        </a:spcBef>
        <a:spcAft>
          <a:spcPct val="0"/>
        </a:spcAft>
        <a:defRPr sz="3600">
          <a:solidFill>
            <a:srgbClr val="800000"/>
          </a:solidFill>
          <a:latin typeface="Arial" panose="020B0604020202020204" pitchFamily="34" charset="0"/>
        </a:defRPr>
      </a:lvl5pPr>
      <a:lvl6pPr marL="457200" algn="l" rtl="0" fontAlgn="base">
        <a:spcBef>
          <a:spcPct val="0"/>
        </a:spcBef>
        <a:spcAft>
          <a:spcPct val="0"/>
        </a:spcAft>
        <a:defRPr sz="3600">
          <a:solidFill>
            <a:srgbClr val="800000"/>
          </a:solidFill>
          <a:latin typeface="Arial" panose="020B0604020202020204" pitchFamily="34" charset="0"/>
        </a:defRPr>
      </a:lvl6pPr>
      <a:lvl7pPr marL="914400" algn="l" rtl="0" fontAlgn="base">
        <a:spcBef>
          <a:spcPct val="0"/>
        </a:spcBef>
        <a:spcAft>
          <a:spcPct val="0"/>
        </a:spcAft>
        <a:defRPr sz="3600">
          <a:solidFill>
            <a:srgbClr val="800000"/>
          </a:solidFill>
          <a:latin typeface="Arial" panose="020B0604020202020204" pitchFamily="34" charset="0"/>
        </a:defRPr>
      </a:lvl7pPr>
      <a:lvl8pPr marL="1371600" algn="l" rtl="0" fontAlgn="base">
        <a:spcBef>
          <a:spcPct val="0"/>
        </a:spcBef>
        <a:spcAft>
          <a:spcPct val="0"/>
        </a:spcAft>
        <a:defRPr sz="3600">
          <a:solidFill>
            <a:srgbClr val="800000"/>
          </a:solidFill>
          <a:latin typeface="Arial" panose="020B0604020202020204" pitchFamily="34" charset="0"/>
        </a:defRPr>
      </a:lvl8pPr>
      <a:lvl9pPr marL="1828800" algn="l" rtl="0" fontAlgn="base">
        <a:spcBef>
          <a:spcPct val="0"/>
        </a:spcBef>
        <a:spcAft>
          <a:spcPct val="0"/>
        </a:spcAft>
        <a:defRPr sz="3600">
          <a:solidFill>
            <a:srgbClr val="800000"/>
          </a:solidFill>
          <a:latin typeface="Arial" panose="020B0604020202020204" pitchFamily="34" charset="0"/>
        </a:defRPr>
      </a:lvl9pPr>
    </p:titleStyle>
    <p:bodyStyle>
      <a:lvl1pPr marL="342900" indent="-342900" algn="l" rtl="0" fontAlgn="base">
        <a:spcBef>
          <a:spcPct val="20000"/>
        </a:spcBef>
        <a:spcAft>
          <a:spcPct val="0"/>
        </a:spcAft>
        <a:buClr>
          <a:srgbClr val="990033"/>
        </a:buClr>
        <a:buSzPct val="60000"/>
        <a:buFont typeface="Wingdings" panose="05000000000000000000" pitchFamily="2"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panose="05000000000000000000" pitchFamily="2"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panose="05000000000000000000" pitchFamily="2"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panose="05000000000000000000" pitchFamily="2"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D79B071F-DB8E-46E3-9CF5-73CC106EC5B5}" type="slidenum">
              <a:rPr lang="en-US"/>
              <a:pPr/>
              <a:t>1</a:t>
            </a:fld>
            <a:endParaRPr lang="en-CA"/>
          </a:p>
        </p:txBody>
      </p:sp>
      <p:sp>
        <p:nvSpPr>
          <p:cNvPr id="412675" name="Rectangle 2051"/>
          <p:cNvSpPr>
            <a:spLocks noGrp="1" noChangeArrowheads="1"/>
          </p:cNvSpPr>
          <p:nvPr>
            <p:ph type="title"/>
          </p:nvPr>
        </p:nvSpPr>
        <p:spPr/>
        <p:txBody>
          <a:bodyPr/>
          <a:lstStyle/>
          <a:p>
            <a:endParaRPr lang="en-US"/>
          </a:p>
        </p:txBody>
      </p:sp>
      <p:pic>
        <p:nvPicPr>
          <p:cNvPr id="4126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
            <a:ext cx="5151438"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F70BA4BF-8DB1-46A4-AE50-4C456EAB5235}" type="slidenum">
              <a:rPr lang="en-US"/>
              <a:pPr/>
              <a:t>10</a:t>
            </a:fld>
            <a:endParaRPr lang="en-CA"/>
          </a:p>
        </p:txBody>
      </p:sp>
      <p:sp>
        <p:nvSpPr>
          <p:cNvPr id="681988"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81989" name="Rectangle 5"/>
          <p:cNvSpPr>
            <a:spLocks noGrp="1" noChangeArrowheads="1"/>
          </p:cNvSpPr>
          <p:nvPr>
            <p:ph type="body" idx="1"/>
          </p:nvPr>
        </p:nvSpPr>
        <p:spPr/>
        <p:txBody>
          <a:bodyPr/>
          <a:lstStyle/>
          <a:p>
            <a:pPr>
              <a:lnSpc>
                <a:spcPct val="90000"/>
              </a:lnSpc>
            </a:pPr>
            <a:r>
              <a:rPr lang="en-US" sz="2400"/>
              <a:t>Step 4: Mapping of Binary 1:N Relationship Types.</a:t>
            </a:r>
          </a:p>
          <a:p>
            <a:pPr lvl="1">
              <a:lnSpc>
                <a:spcPct val="90000"/>
              </a:lnSpc>
            </a:pPr>
            <a:r>
              <a:rPr lang="en-US" sz="2200"/>
              <a:t>For each regular binary 1:N relationship type R, </a:t>
            </a:r>
            <a:r>
              <a:rPr lang="en-US" sz="2200" b="1">
                <a:solidFill>
                  <a:schemeClr val="hlink"/>
                </a:solidFill>
              </a:rPr>
              <a:t>identify the relation S</a:t>
            </a:r>
            <a:r>
              <a:rPr lang="en-US" sz="2200"/>
              <a:t> that represent the participating entity type at the N-side of the relationship type. </a:t>
            </a:r>
          </a:p>
          <a:p>
            <a:pPr lvl="1">
              <a:lnSpc>
                <a:spcPct val="90000"/>
              </a:lnSpc>
            </a:pPr>
            <a:r>
              <a:rPr lang="en-US" sz="2200"/>
              <a:t>Include as </a:t>
            </a:r>
            <a:r>
              <a:rPr lang="en-US" sz="2200" b="1">
                <a:solidFill>
                  <a:schemeClr val="hlink"/>
                </a:solidFill>
              </a:rPr>
              <a:t>foreign key</a:t>
            </a:r>
            <a:r>
              <a:rPr lang="en-US" sz="2200"/>
              <a:t> in S the primary key of the relation T that represents the other entity type participating in R. </a:t>
            </a:r>
          </a:p>
          <a:p>
            <a:pPr lvl="1">
              <a:lnSpc>
                <a:spcPct val="90000"/>
              </a:lnSpc>
            </a:pPr>
            <a:r>
              <a:rPr lang="en-US" sz="2200"/>
              <a:t>Include any simple </a:t>
            </a:r>
            <a:r>
              <a:rPr lang="en-US" sz="2200" b="1">
                <a:solidFill>
                  <a:schemeClr val="hlink"/>
                </a:solidFill>
              </a:rPr>
              <a:t>attributes</a:t>
            </a:r>
            <a:r>
              <a:rPr lang="en-US" sz="2200"/>
              <a:t> of the 1:N relation type as attributes of S. </a:t>
            </a:r>
          </a:p>
          <a:p>
            <a:pPr>
              <a:lnSpc>
                <a:spcPct val="90000"/>
              </a:lnSpc>
            </a:pPr>
            <a:r>
              <a:rPr lang="en-US" sz="2400"/>
              <a:t>Example: 1:N relationship types WORKS_FOR, CONTROLS, and SUPERVISION in the figure.</a:t>
            </a:r>
          </a:p>
          <a:p>
            <a:pPr lvl="1">
              <a:lnSpc>
                <a:spcPct val="90000"/>
              </a:lnSpc>
            </a:pPr>
            <a:r>
              <a:rPr lang="en-US" sz="2200"/>
              <a:t>For WORKS_FOR we include the primary key DNUMBER of the DEPARTMENT relation as foreign key in the EMPLOYEE relation and call it DNO.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92E5E35-EB79-4F48-B468-566F1A5C198E}" type="slidenum">
              <a:rPr lang="en-US"/>
              <a:pPr/>
              <a:t>11</a:t>
            </a:fld>
            <a:endParaRPr lang="en-CA"/>
          </a:p>
        </p:txBody>
      </p:sp>
      <p:sp>
        <p:nvSpPr>
          <p:cNvPr id="684034" name="Rectangle 2"/>
          <p:cNvSpPr>
            <a:spLocks noGrp="1" noChangeArrowheads="1"/>
          </p:cNvSpPr>
          <p:nvPr>
            <p:ph type="title"/>
          </p:nvPr>
        </p:nvSpPr>
        <p:spPr>
          <a:xfrm>
            <a:off x="304800" y="528638"/>
            <a:ext cx="7772400" cy="7667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84035" name="Rectangle 3"/>
          <p:cNvSpPr>
            <a:spLocks noGrp="1" noChangeArrowheads="1"/>
          </p:cNvSpPr>
          <p:nvPr>
            <p:ph type="body" idx="1"/>
          </p:nvPr>
        </p:nvSpPr>
        <p:spPr>
          <a:xfrm>
            <a:off x="333375" y="1504950"/>
            <a:ext cx="8582025" cy="5019675"/>
          </a:xfrm>
        </p:spPr>
        <p:txBody>
          <a:bodyPr/>
          <a:lstStyle/>
          <a:p>
            <a:pPr>
              <a:lnSpc>
                <a:spcPct val="80000"/>
              </a:lnSpc>
            </a:pPr>
            <a:r>
              <a:rPr lang="en-US" sz="2400" b="1"/>
              <a:t>Step 5: Mapping of Binary M:N Relationship Types.</a:t>
            </a:r>
          </a:p>
          <a:p>
            <a:pPr lvl="1">
              <a:lnSpc>
                <a:spcPct val="80000"/>
              </a:lnSpc>
            </a:pPr>
            <a:r>
              <a:rPr lang="en-US" sz="2100"/>
              <a:t>For each regular binary M:N relationship type R, </a:t>
            </a:r>
            <a:r>
              <a:rPr lang="en-US" sz="2000" b="1" i="1">
                <a:solidFill>
                  <a:schemeClr val="hlink"/>
                </a:solidFill>
              </a:rPr>
              <a:t>create a new relation</a:t>
            </a:r>
            <a:r>
              <a:rPr lang="en-US" sz="2000" b="1">
                <a:solidFill>
                  <a:schemeClr val="hlink"/>
                </a:solidFill>
              </a:rPr>
              <a:t> S</a:t>
            </a:r>
            <a:r>
              <a:rPr lang="en-US" sz="2000"/>
              <a:t> to represent R. </a:t>
            </a:r>
          </a:p>
          <a:p>
            <a:pPr lvl="1">
              <a:lnSpc>
                <a:spcPct val="80000"/>
              </a:lnSpc>
            </a:pPr>
            <a:r>
              <a:rPr lang="en-US" sz="2000"/>
              <a:t>Include as </a:t>
            </a:r>
            <a:r>
              <a:rPr lang="en-US" sz="2000" b="1">
                <a:solidFill>
                  <a:schemeClr val="hlink"/>
                </a:solidFill>
              </a:rPr>
              <a:t>foreign key</a:t>
            </a:r>
            <a:r>
              <a:rPr lang="en-US" sz="2000"/>
              <a:t> attributes in S the primary keys of the relations that represent the participating entity types; </a:t>
            </a:r>
            <a:r>
              <a:rPr lang="en-US" sz="2000" i="1"/>
              <a:t>their combination will form the primary key</a:t>
            </a:r>
            <a:r>
              <a:rPr lang="en-US" sz="2000"/>
              <a:t> of S. </a:t>
            </a:r>
          </a:p>
          <a:p>
            <a:pPr lvl="1">
              <a:lnSpc>
                <a:spcPct val="80000"/>
              </a:lnSpc>
            </a:pPr>
            <a:r>
              <a:rPr lang="en-US" sz="2000"/>
              <a:t>Also include any simple </a:t>
            </a:r>
            <a:r>
              <a:rPr lang="en-US" sz="2000" b="1">
                <a:solidFill>
                  <a:schemeClr val="hlink"/>
                </a:solidFill>
              </a:rPr>
              <a:t>attributes</a:t>
            </a:r>
            <a:r>
              <a:rPr lang="en-US" sz="2000"/>
              <a:t> of the M:N relationship type (or simple components of composite attributes) as attributes of S.</a:t>
            </a:r>
          </a:p>
          <a:p>
            <a:pPr>
              <a:lnSpc>
                <a:spcPct val="80000"/>
              </a:lnSpc>
            </a:pPr>
            <a:r>
              <a:rPr lang="en-US" sz="2400"/>
              <a:t>Example: The M:N relationship type WORKS_ON from the ER  diagram is mapped by creating a relation WORKS_ON in the relational database schema.</a:t>
            </a:r>
          </a:p>
          <a:p>
            <a:pPr lvl="1">
              <a:lnSpc>
                <a:spcPct val="80000"/>
              </a:lnSpc>
            </a:pPr>
            <a:r>
              <a:rPr lang="en-US" sz="2000"/>
              <a:t>The primary keys of the PROJECT and EMPLOYEE relations are included as foreign keys in WORKS_ON and renamed PNO and ESSN, respectively. </a:t>
            </a:r>
          </a:p>
          <a:p>
            <a:pPr lvl="1">
              <a:lnSpc>
                <a:spcPct val="80000"/>
              </a:lnSpc>
            </a:pPr>
            <a:r>
              <a:rPr lang="en-US" sz="2000"/>
              <a:t>Attribute HOURS in WORKS_ON represents the HOURS attribute of the relation type. The primary key of the WORKS_ON relation is the combination of the foreign key attributes {ESSN, PNO}.</a:t>
            </a:r>
            <a:endParaRPr lang="en-US" sz="130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1E65669A-F567-4446-8CF6-025EF04BC486}" type="slidenum">
              <a:rPr lang="en-US"/>
              <a:pPr/>
              <a:t>12</a:t>
            </a:fld>
            <a:endParaRPr lang="en-CA"/>
          </a:p>
        </p:txBody>
      </p:sp>
      <p:sp>
        <p:nvSpPr>
          <p:cNvPr id="686082"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ER-to-Relational Mapping Algorithm (contd.)</a:t>
            </a:r>
            <a:endParaRPr lang="en-US" sz="2800"/>
          </a:p>
        </p:txBody>
      </p:sp>
      <p:sp>
        <p:nvSpPr>
          <p:cNvPr id="686083" name="Rectangle 3"/>
          <p:cNvSpPr>
            <a:spLocks noGrp="1" noChangeArrowheads="1"/>
          </p:cNvSpPr>
          <p:nvPr>
            <p:ph type="body" idx="1"/>
          </p:nvPr>
        </p:nvSpPr>
        <p:spPr>
          <a:xfrm>
            <a:off x="323850" y="1533525"/>
            <a:ext cx="8562975" cy="4857750"/>
          </a:xfrm>
        </p:spPr>
        <p:txBody>
          <a:bodyPr/>
          <a:lstStyle/>
          <a:p>
            <a:pPr>
              <a:lnSpc>
                <a:spcPct val="90000"/>
              </a:lnSpc>
            </a:pPr>
            <a:r>
              <a:rPr lang="en-US" sz="2400" b="1"/>
              <a:t>Step 6: Mapping of Multivalued attributes.</a:t>
            </a:r>
          </a:p>
          <a:p>
            <a:pPr lvl="1">
              <a:lnSpc>
                <a:spcPct val="90000"/>
              </a:lnSpc>
            </a:pPr>
            <a:r>
              <a:rPr lang="en-US" sz="2000"/>
              <a:t>For each multivalued attribute A, </a:t>
            </a:r>
            <a:r>
              <a:rPr lang="en-US" sz="2000" b="1">
                <a:solidFill>
                  <a:schemeClr val="hlink"/>
                </a:solidFill>
              </a:rPr>
              <a:t>create a new relation R</a:t>
            </a:r>
            <a:r>
              <a:rPr lang="en-US" sz="2000"/>
              <a:t>. </a:t>
            </a:r>
          </a:p>
          <a:p>
            <a:pPr lvl="1">
              <a:lnSpc>
                <a:spcPct val="90000"/>
              </a:lnSpc>
            </a:pPr>
            <a:r>
              <a:rPr lang="en-US" sz="2000"/>
              <a:t>This relation R will include an </a:t>
            </a:r>
            <a:r>
              <a:rPr lang="en-US" sz="2000" b="1">
                <a:solidFill>
                  <a:schemeClr val="hlink"/>
                </a:solidFill>
              </a:rPr>
              <a:t>attribute</a:t>
            </a:r>
            <a:r>
              <a:rPr lang="en-US" sz="2000"/>
              <a:t> corresponding to A, plus the primary key attribute K-as a </a:t>
            </a:r>
            <a:r>
              <a:rPr lang="en-US" sz="2000" b="1">
                <a:solidFill>
                  <a:schemeClr val="hlink"/>
                </a:solidFill>
              </a:rPr>
              <a:t>foreign key</a:t>
            </a:r>
            <a:r>
              <a:rPr lang="en-US" sz="2000"/>
              <a:t> in R-of the relation that represents the entity type of relationship type that has A as an attribute. </a:t>
            </a:r>
          </a:p>
          <a:p>
            <a:pPr lvl="1">
              <a:lnSpc>
                <a:spcPct val="90000"/>
              </a:lnSpc>
            </a:pPr>
            <a:r>
              <a:rPr lang="en-US" sz="2000"/>
              <a:t>The </a:t>
            </a:r>
            <a:r>
              <a:rPr lang="en-US" sz="2000" b="1">
                <a:solidFill>
                  <a:schemeClr val="hlink"/>
                </a:solidFill>
              </a:rPr>
              <a:t>primary key</a:t>
            </a:r>
            <a:r>
              <a:rPr lang="en-US" sz="2000"/>
              <a:t> of R is the combination of A and K. If the multivalued attribute is composite, we include its simple components.</a:t>
            </a:r>
          </a:p>
          <a:p>
            <a:pPr>
              <a:lnSpc>
                <a:spcPct val="90000"/>
              </a:lnSpc>
            </a:pPr>
            <a:r>
              <a:rPr lang="en-US" sz="2400" b="1"/>
              <a:t>Example:</a:t>
            </a:r>
            <a:r>
              <a:rPr lang="en-US" sz="2400"/>
              <a:t> The relation DEPT_LOCATIONS is created. </a:t>
            </a:r>
          </a:p>
          <a:p>
            <a:pPr lvl="1">
              <a:lnSpc>
                <a:spcPct val="90000"/>
              </a:lnSpc>
            </a:pPr>
            <a:r>
              <a:rPr lang="en-US" sz="2000"/>
              <a:t>The attribute DLOCATION represents the multivalued attribute LOCATIONS of DEPARTMENT, while DNUMBER-as foreign key-represents the primary key of the DEPARTMENT relation.</a:t>
            </a:r>
          </a:p>
          <a:p>
            <a:pPr lvl="1">
              <a:lnSpc>
                <a:spcPct val="90000"/>
              </a:lnSpc>
            </a:pPr>
            <a:r>
              <a:rPr lang="en-US" sz="2000"/>
              <a:t>The primary key of R is the combination of {DNUMBER, DLOCATION}.</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3D26552-FA59-43D1-AF2E-5DA6C04F1650}" type="slidenum">
              <a:rPr lang="en-US"/>
              <a:pPr/>
              <a:t>13</a:t>
            </a:fld>
            <a:endParaRPr lang="en-CA"/>
          </a:p>
        </p:txBody>
      </p:sp>
      <p:sp>
        <p:nvSpPr>
          <p:cNvPr id="688130"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ER-to-Relational Mapping Algorithm (contd.)</a:t>
            </a:r>
            <a:endParaRPr lang="en-US" sz="2800"/>
          </a:p>
        </p:txBody>
      </p:sp>
      <p:sp>
        <p:nvSpPr>
          <p:cNvPr id="688131" name="Rectangle 3"/>
          <p:cNvSpPr>
            <a:spLocks noGrp="1" noChangeArrowheads="1"/>
          </p:cNvSpPr>
          <p:nvPr>
            <p:ph type="body" idx="1"/>
          </p:nvPr>
        </p:nvSpPr>
        <p:spPr>
          <a:xfrm>
            <a:off x="323850" y="1533525"/>
            <a:ext cx="8343900" cy="4724400"/>
          </a:xfrm>
        </p:spPr>
        <p:txBody>
          <a:bodyPr/>
          <a:lstStyle/>
          <a:p>
            <a:pPr>
              <a:lnSpc>
                <a:spcPct val="90000"/>
              </a:lnSpc>
            </a:pPr>
            <a:r>
              <a:rPr lang="en-US" sz="2400" b="1"/>
              <a:t>Step 7: Mapping of N-ary Relationship Types.</a:t>
            </a:r>
            <a:endParaRPr lang="en-US" sz="2400"/>
          </a:p>
          <a:p>
            <a:pPr lvl="1">
              <a:lnSpc>
                <a:spcPct val="90000"/>
              </a:lnSpc>
            </a:pPr>
            <a:r>
              <a:rPr lang="en-US" sz="2200"/>
              <a:t>For each n-ary relationship type R, where n&gt;2, </a:t>
            </a:r>
            <a:r>
              <a:rPr lang="en-US" sz="2200" b="1">
                <a:solidFill>
                  <a:schemeClr val="hlink"/>
                </a:solidFill>
              </a:rPr>
              <a:t>create a new relation</a:t>
            </a:r>
            <a:r>
              <a:rPr lang="en-US" sz="2200"/>
              <a:t> S to represent R.</a:t>
            </a:r>
          </a:p>
          <a:p>
            <a:pPr lvl="1">
              <a:lnSpc>
                <a:spcPct val="90000"/>
              </a:lnSpc>
            </a:pPr>
            <a:r>
              <a:rPr lang="en-US" sz="2200"/>
              <a:t>Include as </a:t>
            </a:r>
            <a:r>
              <a:rPr lang="en-US" sz="2200" b="1">
                <a:solidFill>
                  <a:schemeClr val="hlink"/>
                </a:solidFill>
              </a:rPr>
              <a:t>foreign key</a:t>
            </a:r>
            <a:r>
              <a:rPr lang="en-US" sz="2200"/>
              <a:t> attributes in S the primary keys of the relations that represent the participating entity types. </a:t>
            </a:r>
          </a:p>
          <a:p>
            <a:pPr lvl="1">
              <a:lnSpc>
                <a:spcPct val="90000"/>
              </a:lnSpc>
            </a:pPr>
            <a:r>
              <a:rPr lang="en-US" sz="2200"/>
              <a:t>Also include any simple </a:t>
            </a:r>
            <a:r>
              <a:rPr lang="en-US" sz="2200" b="1">
                <a:solidFill>
                  <a:schemeClr val="hlink"/>
                </a:solidFill>
              </a:rPr>
              <a:t>attributes</a:t>
            </a:r>
            <a:r>
              <a:rPr lang="en-US" sz="2200"/>
              <a:t> of the n-ary relationship type (or simple components of composite attributes) as attributes of S.</a:t>
            </a:r>
            <a:r>
              <a:rPr lang="en-US" sz="1700"/>
              <a:t> </a:t>
            </a:r>
          </a:p>
          <a:p>
            <a:pPr>
              <a:lnSpc>
                <a:spcPct val="90000"/>
              </a:lnSpc>
            </a:pPr>
            <a:r>
              <a:rPr lang="en-US" sz="2400" b="1"/>
              <a:t>Example: </a:t>
            </a:r>
            <a:r>
              <a:rPr lang="en-US" sz="2400"/>
              <a:t>The relationship type SUPPY in the ER on the next slide.</a:t>
            </a:r>
          </a:p>
          <a:p>
            <a:pPr lvl="1">
              <a:lnSpc>
                <a:spcPct val="90000"/>
              </a:lnSpc>
            </a:pPr>
            <a:r>
              <a:rPr lang="en-US" sz="2000"/>
              <a:t>This can be mapped to the relation SUPPLY shown in the relational schema, whose primary key is the combination of the three foreign keys {SNAME, PARTNO, PROJNAME}</a:t>
            </a:r>
            <a:endParaRPr lang="en-US" sz="2200" b="1">
              <a:solidFill>
                <a:srgbClr val="FF0066"/>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D4E08DC4-D008-4435-B8D6-E6CC62993615}" type="slidenum">
              <a:rPr lang="en-US"/>
              <a:pPr/>
              <a:t>14</a:t>
            </a:fld>
            <a:endParaRPr lang="en-CA"/>
          </a:p>
        </p:txBody>
      </p:sp>
      <p:sp>
        <p:nvSpPr>
          <p:cNvPr id="690178" name="Rectangle 2"/>
          <p:cNvSpPr>
            <a:spLocks noGrp="1" noChangeArrowheads="1"/>
          </p:cNvSpPr>
          <p:nvPr>
            <p:ph type="title"/>
          </p:nvPr>
        </p:nvSpPr>
        <p:spPr>
          <a:xfrm>
            <a:off x="533400" y="304800"/>
            <a:ext cx="7924800" cy="1439863"/>
          </a:xfrm>
        </p:spPr>
        <p:txBody>
          <a:bodyPr anchor="t"/>
          <a:lstStyle/>
          <a:p>
            <a:r>
              <a:rPr lang="en-US" sz="1800" b="1"/>
              <a:t>FIGURE </a:t>
            </a:r>
            <a:r>
              <a:rPr lang="en-US" sz="1800"/>
              <a:t>Ternary relationship types. (a) The SUPPLY relationship. </a:t>
            </a:r>
            <a:endParaRPr lang="en-US"/>
          </a:p>
        </p:txBody>
      </p:sp>
      <p:pic>
        <p:nvPicPr>
          <p:cNvPr id="69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11350"/>
            <a:ext cx="7772400" cy="2654300"/>
          </a:xfr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83D9EBA7-6E97-4919-9AED-73BED4D9C451}" type="slidenum">
              <a:rPr lang="en-US"/>
              <a:pPr/>
              <a:t>15</a:t>
            </a:fld>
            <a:endParaRPr lang="en-CA"/>
          </a:p>
        </p:txBody>
      </p:sp>
      <p:sp>
        <p:nvSpPr>
          <p:cNvPr id="692226" name="Rectangle 2"/>
          <p:cNvSpPr>
            <a:spLocks noGrp="1" noChangeArrowheads="1"/>
          </p:cNvSpPr>
          <p:nvPr>
            <p:ph type="title"/>
          </p:nvPr>
        </p:nvSpPr>
        <p:spPr>
          <a:xfrm>
            <a:off x="492125" y="304800"/>
            <a:ext cx="7173913" cy="1143000"/>
          </a:xfrm>
        </p:spPr>
        <p:txBody>
          <a:bodyPr anchor="t"/>
          <a:lstStyle/>
          <a:p>
            <a:r>
              <a:rPr lang="en-US" sz="1800" b="1"/>
              <a:t>FIGURE </a:t>
            </a:r>
            <a:r>
              <a:rPr lang="en-US" sz="1800"/>
              <a:t>Mapping the </a:t>
            </a:r>
            <a:r>
              <a:rPr lang="en-US" sz="1800" i="1"/>
              <a:t>n</a:t>
            </a:r>
            <a:r>
              <a:rPr lang="en-US" sz="1800"/>
              <a:t>-ary relationship type SUPPLY from Figure 4.11a.</a:t>
            </a:r>
            <a:endParaRPr lang="en-US" b="1"/>
          </a:p>
        </p:txBody>
      </p:sp>
      <p:pic>
        <p:nvPicPr>
          <p:cNvPr id="6922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752600"/>
            <a:ext cx="6189663" cy="4114800"/>
          </a:xfr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94713785-D7B6-4EAB-9741-3B0B48898BA4}" type="slidenum">
              <a:rPr lang="en-US"/>
              <a:pPr/>
              <a:t>16</a:t>
            </a:fld>
            <a:endParaRPr lang="en-CA"/>
          </a:p>
        </p:txBody>
      </p:sp>
      <p:sp>
        <p:nvSpPr>
          <p:cNvPr id="694274"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Summary of Mapping constructs and constraints</a:t>
            </a:r>
            <a:endParaRPr lang="en-US" sz="2800"/>
          </a:p>
        </p:txBody>
      </p:sp>
      <p:sp>
        <p:nvSpPr>
          <p:cNvPr id="694275" name="Rectangle 3"/>
          <p:cNvSpPr>
            <a:spLocks noGrp="1" noChangeArrowheads="1"/>
          </p:cNvSpPr>
          <p:nvPr>
            <p:ph type="body" idx="1"/>
          </p:nvPr>
        </p:nvSpPr>
        <p:spPr>
          <a:xfrm>
            <a:off x="685800" y="1533525"/>
            <a:ext cx="7981950" cy="4724400"/>
          </a:xfrm>
        </p:spPr>
        <p:txBody>
          <a:bodyPr/>
          <a:lstStyle/>
          <a:p>
            <a:pPr>
              <a:buFont typeface="Wingdings" panose="05000000000000000000" pitchFamily="2" charset="2"/>
              <a:buNone/>
            </a:pPr>
            <a:endParaRPr lang="en-US" sz="2900"/>
          </a:p>
          <a:p>
            <a:pPr>
              <a:buFont typeface="Wingdings" panose="05000000000000000000" pitchFamily="2" charset="2"/>
              <a:buNone/>
            </a:pPr>
            <a:r>
              <a:rPr lang="en-US" sz="2000"/>
              <a:t>                               </a:t>
            </a:r>
            <a:endParaRPr lang="en-US" sz="2000" b="1">
              <a:solidFill>
                <a:srgbClr val="FF0066"/>
              </a:solidFill>
            </a:endParaRPr>
          </a:p>
        </p:txBody>
      </p:sp>
      <p:pic>
        <p:nvPicPr>
          <p:cNvPr id="69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4310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C9D38BCC-61FF-4BBA-BB25-E37951088FBF}" type="slidenum">
              <a:rPr lang="en-US"/>
              <a:pPr/>
              <a:t>17</a:t>
            </a:fld>
            <a:endParaRPr lang="en-CA"/>
          </a:p>
        </p:txBody>
      </p:sp>
      <p:sp>
        <p:nvSpPr>
          <p:cNvPr id="696324" name="Rectangle 4"/>
          <p:cNvSpPr>
            <a:spLocks noGrp="1" noChangeArrowheads="1"/>
          </p:cNvSpPr>
          <p:nvPr>
            <p:ph type="title"/>
          </p:nvPr>
        </p:nvSpPr>
        <p:spPr/>
        <p:txBody>
          <a:bodyPr/>
          <a:lstStyle/>
          <a:p>
            <a:r>
              <a:rPr lang="en-US" sz="3200"/>
              <a:t>Mapping EER Model Constructs to Relations </a:t>
            </a:r>
          </a:p>
        </p:txBody>
      </p:sp>
      <p:sp>
        <p:nvSpPr>
          <p:cNvPr id="696325" name="Rectangle 5"/>
          <p:cNvSpPr>
            <a:spLocks noGrp="1" noChangeArrowheads="1"/>
          </p:cNvSpPr>
          <p:nvPr>
            <p:ph type="body" idx="1"/>
          </p:nvPr>
        </p:nvSpPr>
        <p:spPr>
          <a:noFill/>
          <a:ln/>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a:lnSpc>
                <a:spcPct val="90000"/>
              </a:lnSpc>
            </a:pPr>
            <a:r>
              <a:rPr lang="en-US" b="1"/>
              <a:t>Step8: Options for Mapping Specialization or Generalization.</a:t>
            </a:r>
          </a:p>
          <a:p>
            <a:pPr lvl="1">
              <a:lnSpc>
                <a:spcPct val="90000"/>
              </a:lnSpc>
            </a:pPr>
            <a:r>
              <a:rPr lang="en-US" sz="2500"/>
              <a:t>Convert each specialization with m subclasses {S1, S2,….,Sm} and generalized superclass C, where the attributes of C are {k,a1,…an} and k is the (primary) key, into relational schemas using one of the four following options:</a:t>
            </a:r>
          </a:p>
          <a:p>
            <a:pPr lvl="2">
              <a:lnSpc>
                <a:spcPct val="90000"/>
              </a:lnSpc>
            </a:pPr>
            <a:r>
              <a:rPr lang="en-US"/>
              <a:t>Option 8A: Multiple relations-Superclass and subclasses</a:t>
            </a:r>
          </a:p>
          <a:p>
            <a:pPr lvl="2">
              <a:lnSpc>
                <a:spcPct val="90000"/>
              </a:lnSpc>
            </a:pPr>
            <a:r>
              <a:rPr lang="en-US"/>
              <a:t>Option 8B: Multiple relations-Subclass relations only</a:t>
            </a:r>
          </a:p>
          <a:p>
            <a:pPr lvl="2">
              <a:lnSpc>
                <a:spcPct val="80000"/>
              </a:lnSpc>
            </a:pPr>
            <a:r>
              <a:rPr lang="en-US"/>
              <a:t>Option 8C: Single relation with one type attribute</a:t>
            </a:r>
          </a:p>
          <a:p>
            <a:pPr lvl="2">
              <a:lnSpc>
                <a:spcPct val="80000"/>
              </a:lnSpc>
            </a:pPr>
            <a:r>
              <a:rPr lang="en-US"/>
              <a:t>Option 8D: Single relation with multiple type attributes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D4F08B7E-6B27-4FE1-96EB-EBBE23F9C00B}" type="slidenum">
              <a:rPr lang="en-US"/>
              <a:pPr/>
              <a:t>18</a:t>
            </a:fld>
            <a:endParaRPr lang="en-CA"/>
          </a:p>
        </p:txBody>
      </p:sp>
      <p:sp>
        <p:nvSpPr>
          <p:cNvPr id="733186" name="Rectangle 2"/>
          <p:cNvSpPr>
            <a:spLocks noGrp="1" noChangeArrowheads="1"/>
          </p:cNvSpPr>
          <p:nvPr>
            <p:ph type="title"/>
          </p:nvPr>
        </p:nvSpPr>
        <p:spPr/>
        <p:txBody>
          <a:bodyPr/>
          <a:lstStyle/>
          <a:p>
            <a:r>
              <a:rPr lang="en-US" sz="3200"/>
              <a:t>Mapping EER Model Constructs to Relations </a:t>
            </a:r>
          </a:p>
        </p:txBody>
      </p:sp>
      <p:sp>
        <p:nvSpPr>
          <p:cNvPr id="733187" name="Rectangle 3"/>
          <p:cNvSpPr>
            <a:spLocks noGrp="1" noChangeArrowheads="1"/>
          </p:cNvSpPr>
          <p:nvPr>
            <p:ph type="body" idx="1"/>
          </p:nvPr>
        </p:nvSpPr>
        <p:spPr>
          <a:noFill/>
          <a:ln/>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a:lnSpc>
                <a:spcPct val="90000"/>
              </a:lnSpc>
            </a:pPr>
            <a:r>
              <a:rPr lang="en-US" sz="2400" b="1"/>
              <a:t>Option 8A: Multiple relations-Superclass and subclasses</a:t>
            </a:r>
          </a:p>
          <a:p>
            <a:pPr lvl="1">
              <a:lnSpc>
                <a:spcPct val="90000"/>
              </a:lnSpc>
            </a:pPr>
            <a:r>
              <a:rPr lang="en-US" sz="2100" b="1">
                <a:solidFill>
                  <a:schemeClr val="hlink"/>
                </a:solidFill>
              </a:rPr>
              <a:t>Create a relation</a:t>
            </a:r>
            <a:r>
              <a:rPr lang="en-US" sz="2100"/>
              <a:t> L for C with attributes Attrs(L) = {k,a1,…an} and PK(L) = k. </a:t>
            </a:r>
            <a:r>
              <a:rPr lang="en-US" sz="2100" b="1">
                <a:solidFill>
                  <a:schemeClr val="hlink"/>
                </a:solidFill>
              </a:rPr>
              <a:t>Create a relation Li for each subclass</a:t>
            </a:r>
            <a:r>
              <a:rPr lang="en-US" sz="2100"/>
              <a:t> Si, 1 &lt; i &lt; m, with the attributesAttrs(Li) = {k} U {attributes of Si} and PK(Li)=k. This option works for any specialization (total or partial, disjoint of over-lapping). </a:t>
            </a:r>
          </a:p>
          <a:p>
            <a:pPr>
              <a:lnSpc>
                <a:spcPct val="90000"/>
              </a:lnSpc>
            </a:pPr>
            <a:r>
              <a:rPr lang="en-US" sz="2400" b="1"/>
              <a:t>Option 8B: Multiple relations-Subclass relations only</a:t>
            </a:r>
          </a:p>
          <a:p>
            <a:pPr lvl="1">
              <a:lnSpc>
                <a:spcPct val="90000"/>
              </a:lnSpc>
            </a:pPr>
            <a:r>
              <a:rPr lang="en-US" sz="2100" b="1">
                <a:solidFill>
                  <a:schemeClr val="hlink"/>
                </a:solidFill>
              </a:rPr>
              <a:t>Create a relation Li for each subclass</a:t>
            </a:r>
            <a:r>
              <a:rPr lang="en-US" sz="2100"/>
              <a:t> Si, 1 &lt; i &lt; m, with the attributes Attr(Li) = {attributes of Si} U {k,a1…,an} and PK(Li) = k. This option only works for a  specialization whose subclasses are total (every entity in the superclass must belong to (at least) one of the subclasses).</a:t>
            </a:r>
          </a:p>
          <a:p>
            <a:pPr>
              <a:lnSpc>
                <a:spcPct val="90000"/>
              </a:lnSpc>
            </a:pPr>
            <a:endParaRPr lang="en-US" sz="240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7E8DD56-774B-4F90-95C1-238CFFF990A4}" type="slidenum">
              <a:rPr lang="en-US"/>
              <a:pPr/>
              <a:t>19</a:t>
            </a:fld>
            <a:endParaRPr lang="en-CA"/>
          </a:p>
        </p:txBody>
      </p:sp>
      <p:sp>
        <p:nvSpPr>
          <p:cNvPr id="698370" name="Rectangle 2"/>
          <p:cNvSpPr>
            <a:spLocks noGrp="1" noChangeArrowheads="1"/>
          </p:cNvSpPr>
          <p:nvPr>
            <p:ph type="title"/>
          </p:nvPr>
        </p:nvSpPr>
        <p:spPr>
          <a:xfrm>
            <a:off x="533400" y="304800"/>
            <a:ext cx="2209800" cy="4165600"/>
          </a:xfrm>
        </p:spPr>
        <p:txBody>
          <a:bodyPr anchor="t"/>
          <a:lstStyle/>
          <a:p>
            <a:r>
              <a:rPr lang="en-US" sz="1800" b="1"/>
              <a:t>FIGURE </a:t>
            </a:r>
            <a:r>
              <a:rPr lang="en-US" sz="1800"/>
              <a:t>EER diagram notation for an attribute-defined specialization on JobType.</a:t>
            </a:r>
            <a:endParaRPr lang="en-US"/>
          </a:p>
        </p:txBody>
      </p:sp>
      <p:pic>
        <p:nvPicPr>
          <p:cNvPr id="6983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ftr" sz="quarter" idx="3"/>
          </p:nvPr>
        </p:nvSpPr>
        <p:spPr/>
        <p:txBody>
          <a:bodyPr/>
          <a:lstStyle/>
          <a:p>
            <a:r>
              <a:rPr lang="en-US"/>
              <a:t>Copyright © 2007 Pearson Education, Inc. Publishing as Pearson Addison-Wesley</a:t>
            </a:r>
          </a:p>
        </p:txBody>
      </p:sp>
      <p:sp>
        <p:nvSpPr>
          <p:cNvPr id="573442" name="Rectangle 2" descr="Pink tissue paper"/>
          <p:cNvSpPr>
            <a:spLocks noGrp="1" noChangeArrowheads="1"/>
          </p:cNvSpPr>
          <p:nvPr>
            <p:ph type="ctrTitle"/>
          </p:nvPr>
        </p:nvSpPr>
        <p:spPr/>
        <p:txBody>
          <a:bodyPr/>
          <a:lstStyle/>
          <a:p>
            <a:r>
              <a:rPr lang="en-US"/>
              <a:t>Chapter 9</a:t>
            </a:r>
          </a:p>
        </p:txBody>
      </p:sp>
      <p:sp>
        <p:nvSpPr>
          <p:cNvPr id="573443" name="Rectangle 3" descr="Pink tissue paper"/>
          <p:cNvSpPr>
            <a:spLocks noGrp="1" noChangeArrowheads="1"/>
          </p:cNvSpPr>
          <p:nvPr>
            <p:ph type="subTitle" idx="1"/>
          </p:nvPr>
        </p:nvSpPr>
        <p:spPr/>
        <p:txBody>
          <a:bodyPr/>
          <a:lstStyle/>
          <a:p>
            <a:r>
              <a:rPr lang="en-US"/>
              <a:t>Relational Database Design by ER- and EER-to-Relational Mapping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D5A200DD-D89F-4884-A02A-E7A59F968437}" type="slidenum">
              <a:rPr lang="en-US"/>
              <a:pPr/>
              <a:t>20</a:t>
            </a:fld>
            <a:endParaRPr lang="en-CA"/>
          </a:p>
        </p:txBody>
      </p:sp>
      <p:pic>
        <p:nvPicPr>
          <p:cNvPr id="70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73338"/>
            <a:ext cx="8105775" cy="1985962"/>
          </a:xfrm>
          <a:prstGeom prst="rect">
            <a:avLst/>
          </a:prstGeom>
          <a:noFill/>
          <a:extLst>
            <a:ext uri="{909E8E84-426E-40DD-AFC4-6F175D3DCCD1}">
              <a14:hiddenFill xmlns:a14="http://schemas.microsoft.com/office/drawing/2010/main">
                <a:solidFill>
                  <a:srgbClr val="FFFFFF"/>
                </a:solidFill>
              </a14:hiddenFill>
            </a:ext>
          </a:extLst>
        </p:spPr>
      </p:pic>
      <p:sp>
        <p:nvSpPr>
          <p:cNvPr id="700419" name="Rectangle 3"/>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a:t>
            </a:r>
            <a:br>
              <a:rPr lang="en-US" sz="1800" b="1"/>
            </a:br>
            <a:r>
              <a:rPr lang="en-US" sz="1800"/>
              <a:t>Options for mapping specialization or generalization. </a:t>
            </a:r>
            <a:br>
              <a:rPr lang="en-US" sz="1800"/>
            </a:br>
            <a:r>
              <a:rPr lang="en-US" sz="1800"/>
              <a:t>(a) Mapping the EER schema in Figure 4.4 using option 8A. </a:t>
            </a:r>
            <a:endParaRPr lang="en-US" sz="1800" b="1"/>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BCB9535-57F1-4E72-B24E-F3B1BC835F79}" type="slidenum">
              <a:rPr lang="en-US"/>
              <a:pPr/>
              <a:t>21</a:t>
            </a:fld>
            <a:endParaRPr lang="en-CA"/>
          </a:p>
        </p:txBody>
      </p:sp>
      <p:sp>
        <p:nvSpPr>
          <p:cNvPr id="702466" name="Rectangle 2"/>
          <p:cNvSpPr>
            <a:spLocks noGrp="1" noChangeArrowheads="1"/>
          </p:cNvSpPr>
          <p:nvPr>
            <p:ph type="title"/>
          </p:nvPr>
        </p:nvSpPr>
        <p:spPr>
          <a:xfrm>
            <a:off x="533400" y="304800"/>
            <a:ext cx="8420100" cy="2933700"/>
          </a:xfrm>
        </p:spPr>
        <p:txBody>
          <a:bodyPr anchor="t"/>
          <a:lstStyle/>
          <a:p>
            <a:r>
              <a:rPr lang="en-US" sz="1800" b="1"/>
              <a:t>FIGURE </a:t>
            </a:r>
            <a:r>
              <a:rPr lang="en-US" sz="1800"/>
              <a:t/>
            </a:r>
            <a:br>
              <a:rPr lang="en-US" sz="1800"/>
            </a:br>
            <a:r>
              <a:rPr lang="en-US" sz="1800"/>
              <a:t>Generalization. (b) Generalizing CAR and TRUCK into the superclass VEHICLE.</a:t>
            </a:r>
            <a:endParaRPr lang="en-US"/>
          </a:p>
        </p:txBody>
      </p:sp>
      <p:pic>
        <p:nvPicPr>
          <p:cNvPr id="7024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713" y="1736725"/>
            <a:ext cx="8294687" cy="3806825"/>
          </a:xfr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29BBF4CC-95E0-4998-8A1E-97D3B59EF784}" type="slidenum">
              <a:rPr lang="en-US"/>
              <a:pPr/>
              <a:t>22</a:t>
            </a:fld>
            <a:endParaRPr lang="en-CA"/>
          </a:p>
        </p:txBody>
      </p:sp>
      <p:sp>
        <p:nvSpPr>
          <p:cNvPr id="704514"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a:t>
            </a:r>
            <a:br>
              <a:rPr lang="en-US" sz="1800" b="1"/>
            </a:br>
            <a:r>
              <a:rPr lang="en-US" sz="1800"/>
              <a:t>Options for mapping specialization or generalization. </a:t>
            </a:r>
            <a:br>
              <a:rPr lang="en-US" sz="1800"/>
            </a:br>
            <a:r>
              <a:rPr lang="en-US" sz="1800"/>
              <a:t> (b) Mapping the EER schema in Figure 4.3b using option 8B. </a:t>
            </a:r>
            <a:endParaRPr lang="en-US" sz="1800" b="1"/>
          </a:p>
        </p:txBody>
      </p:sp>
      <p:pic>
        <p:nvPicPr>
          <p:cNvPr id="70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362200"/>
            <a:ext cx="7935913"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11DD6A8F-B700-481A-81EF-7D52554724AD}" type="slidenum">
              <a:rPr lang="en-US"/>
              <a:pPr/>
              <a:t>23</a:t>
            </a:fld>
            <a:endParaRPr lang="en-CA"/>
          </a:p>
        </p:txBody>
      </p:sp>
      <p:sp>
        <p:nvSpPr>
          <p:cNvPr id="706562" name="Rectangle 2"/>
          <p:cNvSpPr>
            <a:spLocks noGrp="1" noChangeArrowheads="1"/>
          </p:cNvSpPr>
          <p:nvPr>
            <p:ph type="title"/>
          </p:nvPr>
        </p:nvSpPr>
        <p:spPr>
          <a:xfrm>
            <a:off x="250825" y="303213"/>
            <a:ext cx="8534400" cy="842962"/>
          </a:xfrm>
        </p:spPr>
        <p:txBody>
          <a:bodyPr/>
          <a:lstStyle/>
          <a:p>
            <a:r>
              <a:rPr lang="en-US" sz="2800" b="1"/>
              <a:t>Mapping EER Model Constructs to Relations (contd.)</a:t>
            </a:r>
          </a:p>
        </p:txBody>
      </p:sp>
      <p:sp>
        <p:nvSpPr>
          <p:cNvPr id="706563" name="Rectangle 3"/>
          <p:cNvSpPr>
            <a:spLocks noGrp="1" noChangeArrowheads="1"/>
          </p:cNvSpPr>
          <p:nvPr>
            <p:ph type="body" idx="1"/>
          </p:nvPr>
        </p:nvSpPr>
        <p:spPr>
          <a:xfrm>
            <a:off x="409575" y="1962150"/>
            <a:ext cx="8375650" cy="4257675"/>
          </a:xfrm>
        </p:spPr>
        <p:txBody>
          <a:bodyPr/>
          <a:lstStyle/>
          <a:p>
            <a:r>
              <a:rPr lang="en-US" sz="2400" b="1"/>
              <a:t>Option 8C: Single relation with one type attribute</a:t>
            </a:r>
          </a:p>
          <a:p>
            <a:pPr lvl="1"/>
            <a:r>
              <a:rPr lang="en-US" sz="2100" b="1">
                <a:solidFill>
                  <a:schemeClr val="hlink"/>
                </a:solidFill>
              </a:rPr>
              <a:t>Create a single relation</a:t>
            </a:r>
            <a:r>
              <a:rPr lang="en-US" sz="2100"/>
              <a:t> L with attributes Attrs(L) = {k,a</a:t>
            </a:r>
            <a:r>
              <a:rPr lang="en-US" sz="2100" baseline="-25000"/>
              <a:t>1</a:t>
            </a:r>
            <a:r>
              <a:rPr lang="en-US" sz="2100"/>
              <a:t>,…a</a:t>
            </a:r>
            <a:r>
              <a:rPr lang="en-US" sz="2100" baseline="-25000"/>
              <a:t>n</a:t>
            </a:r>
            <a:r>
              <a:rPr lang="en-US" sz="2100"/>
              <a:t>} U {attributes of S</a:t>
            </a:r>
            <a:r>
              <a:rPr lang="en-US" sz="2100" baseline="-25000"/>
              <a:t>1</a:t>
            </a:r>
            <a:r>
              <a:rPr lang="en-US" sz="2100"/>
              <a:t>} U</a:t>
            </a:r>
            <a:r>
              <a:rPr lang="en-US" sz="2100">
                <a:latin typeface="Times New Roman" panose="02020603050405020304" pitchFamily="18" charset="0"/>
              </a:rPr>
              <a:t>…</a:t>
            </a:r>
            <a:r>
              <a:rPr lang="en-US" sz="2100"/>
              <a:t>U {attributes of S</a:t>
            </a:r>
            <a:r>
              <a:rPr lang="en-US" sz="2100" baseline="-25000"/>
              <a:t>m</a:t>
            </a:r>
            <a:r>
              <a:rPr lang="en-US" sz="2100"/>
              <a:t>} U {t} and PK(L) = k. The attribute t is called a type (or </a:t>
            </a:r>
            <a:r>
              <a:rPr lang="en-US" sz="2100" b="1"/>
              <a:t>discriminating</a:t>
            </a:r>
            <a:r>
              <a:rPr lang="en-US" sz="2100"/>
              <a:t>) attribute that indicates the subclass to which each tuple belongs</a:t>
            </a:r>
          </a:p>
          <a:p>
            <a:r>
              <a:rPr lang="en-US" sz="2400" b="1"/>
              <a:t>Option 8D: Single relation with multiple type attributes</a:t>
            </a:r>
          </a:p>
          <a:p>
            <a:pPr lvl="1"/>
            <a:r>
              <a:rPr lang="en-US" sz="2100" b="1">
                <a:solidFill>
                  <a:schemeClr val="hlink"/>
                </a:solidFill>
              </a:rPr>
              <a:t>Create a single relation schema</a:t>
            </a:r>
            <a:r>
              <a:rPr lang="en-US" sz="2100"/>
              <a:t> L with attributes Attrs(L) = {k,a</a:t>
            </a:r>
            <a:r>
              <a:rPr lang="en-US" sz="2100" baseline="-25000"/>
              <a:t>1</a:t>
            </a:r>
            <a:r>
              <a:rPr lang="en-US" sz="2100"/>
              <a:t>,…a</a:t>
            </a:r>
            <a:r>
              <a:rPr lang="en-US" sz="2100" baseline="-25000"/>
              <a:t>n</a:t>
            </a:r>
            <a:r>
              <a:rPr lang="en-US" sz="2100"/>
              <a:t>} U {attributes of S</a:t>
            </a:r>
            <a:r>
              <a:rPr lang="en-US" sz="2100" baseline="-25000"/>
              <a:t>1</a:t>
            </a:r>
            <a:r>
              <a:rPr lang="en-US" sz="2100"/>
              <a:t>} U…U {attributes of S</a:t>
            </a:r>
            <a:r>
              <a:rPr lang="en-US" sz="2100" baseline="-25000"/>
              <a:t>m</a:t>
            </a:r>
            <a:r>
              <a:rPr lang="en-US" sz="2100"/>
              <a:t>} U {t</a:t>
            </a:r>
            <a:r>
              <a:rPr lang="en-US" sz="2100" baseline="-25000"/>
              <a:t>1</a:t>
            </a:r>
            <a:r>
              <a:rPr lang="en-US" sz="2100"/>
              <a:t>, t</a:t>
            </a:r>
            <a:r>
              <a:rPr lang="en-US" sz="2100" baseline="-25000"/>
              <a:t>2</a:t>
            </a:r>
            <a:r>
              <a:rPr lang="en-US" sz="2100"/>
              <a:t>,</a:t>
            </a:r>
            <a:r>
              <a:rPr lang="en-US" sz="2100">
                <a:latin typeface="Times New Roman" panose="02020603050405020304" pitchFamily="18" charset="0"/>
              </a:rPr>
              <a:t>…</a:t>
            </a:r>
            <a:r>
              <a:rPr lang="en-US" sz="2100"/>
              <a:t>,t</a:t>
            </a:r>
            <a:r>
              <a:rPr lang="en-US" sz="2100" baseline="-25000"/>
              <a:t>m</a:t>
            </a:r>
            <a:r>
              <a:rPr lang="en-US" sz="2100"/>
              <a:t>} and PK(L) = k. Each t</a:t>
            </a:r>
            <a:r>
              <a:rPr lang="en-US" sz="2100" baseline="-25000"/>
              <a:t>i</a:t>
            </a:r>
            <a:r>
              <a:rPr lang="en-US" sz="2100"/>
              <a:t>, 1 &lt; I &lt; m, is a Boolean type attribute indicating whether a tuple belongs to the subclass S</a:t>
            </a:r>
            <a:r>
              <a:rPr lang="en-US" sz="2100" baseline="-25000"/>
              <a:t>i</a:t>
            </a:r>
            <a:r>
              <a:rPr lang="en-US" sz="2100"/>
              <a: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CC88872D-81D2-408B-A8DA-B3797AB45DCD}" type="slidenum">
              <a:rPr lang="en-US"/>
              <a:pPr/>
              <a:t>24</a:t>
            </a:fld>
            <a:endParaRPr lang="en-CA"/>
          </a:p>
        </p:txBody>
      </p:sp>
      <p:sp>
        <p:nvSpPr>
          <p:cNvPr id="708610" name="Rectangle 2"/>
          <p:cNvSpPr>
            <a:spLocks noGrp="1" noChangeArrowheads="1"/>
          </p:cNvSpPr>
          <p:nvPr>
            <p:ph type="title"/>
          </p:nvPr>
        </p:nvSpPr>
        <p:spPr>
          <a:xfrm>
            <a:off x="533400" y="304800"/>
            <a:ext cx="2209800" cy="4165600"/>
          </a:xfrm>
        </p:spPr>
        <p:txBody>
          <a:bodyPr anchor="t"/>
          <a:lstStyle/>
          <a:p>
            <a:r>
              <a:rPr lang="en-US" sz="1800" b="1"/>
              <a:t>FIGURE </a:t>
            </a:r>
            <a:r>
              <a:rPr lang="en-US" sz="1800"/>
              <a:t/>
            </a:r>
            <a:br>
              <a:rPr lang="en-US" sz="1800"/>
            </a:br>
            <a:r>
              <a:rPr lang="en-US" sz="1800"/>
              <a:t>EER diagram notation for an attribute-defined specialization on JobType.</a:t>
            </a:r>
            <a:endParaRPr lang="en-US"/>
          </a:p>
        </p:txBody>
      </p:sp>
      <p:pic>
        <p:nvPicPr>
          <p:cNvPr id="7086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C786A4CB-EE7A-428C-81A8-64487CDBF77B}" type="slidenum">
              <a:rPr lang="en-US"/>
              <a:pPr/>
              <a:t>25</a:t>
            </a:fld>
            <a:endParaRPr lang="en-CA"/>
          </a:p>
        </p:txBody>
      </p:sp>
      <p:sp>
        <p:nvSpPr>
          <p:cNvPr id="710658"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a:t>
            </a:r>
            <a:br>
              <a:rPr lang="en-US" sz="1800" b="1"/>
            </a:br>
            <a:r>
              <a:rPr lang="en-US" sz="1800"/>
              <a:t>Options for mapping specialization or generalization. </a:t>
            </a:r>
            <a:br>
              <a:rPr lang="en-US" sz="1800"/>
            </a:br>
            <a:r>
              <a:rPr lang="en-US" sz="1800"/>
              <a:t>(c) Mapping the EER schema in Figure 4.4 using option 8C.</a:t>
            </a:r>
            <a:endParaRPr lang="en-US" sz="1800" b="1"/>
          </a:p>
        </p:txBody>
      </p:sp>
      <p:pic>
        <p:nvPicPr>
          <p:cNvPr id="71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8588"/>
            <a:ext cx="7772400" cy="57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46DAE6D-E1EA-45CB-90F5-4D4A19C79C24}" type="slidenum">
              <a:rPr lang="en-US"/>
              <a:pPr/>
              <a:t>26</a:t>
            </a:fld>
            <a:endParaRPr lang="en-CA"/>
          </a:p>
        </p:txBody>
      </p:sp>
      <p:sp>
        <p:nvSpPr>
          <p:cNvPr id="712706" name="Rectangle 2"/>
          <p:cNvSpPr>
            <a:spLocks noGrp="1" noChangeArrowheads="1"/>
          </p:cNvSpPr>
          <p:nvPr>
            <p:ph type="title"/>
          </p:nvPr>
        </p:nvSpPr>
        <p:spPr>
          <a:xfrm>
            <a:off x="533400" y="304800"/>
            <a:ext cx="7988300" cy="990600"/>
          </a:xfrm>
        </p:spPr>
        <p:txBody>
          <a:bodyPr anchor="t"/>
          <a:lstStyle/>
          <a:p>
            <a:r>
              <a:rPr lang="en-US" sz="1800" b="1"/>
              <a:t>FIGURE </a:t>
            </a:r>
            <a:r>
              <a:rPr lang="en-US" sz="1800"/>
              <a:t>EER diagram notation for an overlapping (non-disjoint) specialization.</a:t>
            </a:r>
            <a:endParaRPr lang="en-US"/>
          </a:p>
        </p:txBody>
      </p:sp>
      <p:pic>
        <p:nvPicPr>
          <p:cNvPr id="7127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8525" y="1644650"/>
            <a:ext cx="7343775" cy="4451350"/>
          </a:xfrm>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03B346F-2A1C-49EF-B6BD-CD2A70013FC4}" type="slidenum">
              <a:rPr lang="en-US"/>
              <a:pPr/>
              <a:t>27</a:t>
            </a:fld>
            <a:endParaRPr lang="en-CA"/>
          </a:p>
        </p:txBody>
      </p:sp>
      <p:sp>
        <p:nvSpPr>
          <p:cNvPr id="714754"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a:t>
            </a:r>
            <a:r>
              <a:rPr lang="en-US" sz="1800"/>
              <a:t>Options for mapping specialization or generalization. </a:t>
            </a:r>
            <a:br>
              <a:rPr lang="en-US" sz="1800"/>
            </a:br>
            <a:r>
              <a:rPr lang="en-US" sz="1800"/>
              <a:t>(d) Mapping Figure 4.5 using option 8D with Boolean type fields Mflag and Pflag.</a:t>
            </a:r>
            <a:endParaRPr lang="en-US" sz="1800" b="1"/>
          </a:p>
        </p:txBody>
      </p:sp>
      <p:pic>
        <p:nvPicPr>
          <p:cNvPr id="71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3043238"/>
            <a:ext cx="7775575" cy="48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F59EFF4E-12D9-40D0-9B6F-81470E775F8C}" type="slidenum">
              <a:rPr lang="en-US"/>
              <a:pPr/>
              <a:t>28</a:t>
            </a:fld>
            <a:endParaRPr lang="en-CA"/>
          </a:p>
        </p:txBody>
      </p:sp>
      <p:sp>
        <p:nvSpPr>
          <p:cNvPr id="716804" name="Rectangle 4"/>
          <p:cNvSpPr>
            <a:spLocks noGrp="1" noChangeArrowheads="1"/>
          </p:cNvSpPr>
          <p:nvPr>
            <p:ph type="title"/>
          </p:nvPr>
        </p:nvSpPr>
        <p:spPr/>
        <p:txBody>
          <a:bodyPr/>
          <a:lstStyle/>
          <a:p>
            <a:r>
              <a:rPr lang="en-US" sz="3200"/>
              <a:t>Mapping EER Model Constructs to Relations (contd.)</a:t>
            </a:r>
          </a:p>
        </p:txBody>
      </p:sp>
      <p:sp>
        <p:nvSpPr>
          <p:cNvPr id="716805" name="Rectangle 5"/>
          <p:cNvSpPr>
            <a:spLocks noGrp="1" noChangeArrowheads="1"/>
          </p:cNvSpPr>
          <p:nvPr>
            <p:ph type="body" idx="1"/>
          </p:nvPr>
        </p:nvSpPr>
        <p:spPr/>
        <p:txBody>
          <a:bodyPr/>
          <a:lstStyle/>
          <a:p>
            <a:r>
              <a:rPr lang="en-US" sz="2400"/>
              <a:t>Mapping of Shared Subclasses (Multiple Inheritance)</a:t>
            </a:r>
          </a:p>
          <a:p>
            <a:pPr lvl="1"/>
            <a:r>
              <a:rPr lang="en-US" sz="2200"/>
              <a:t>A shared subclass, such as STUDENT_ASSISTANT, is a subclass of several classes, indicating multiple inheritance. These classes must all have the same key attribute; otherwise, the shared subclass would be modeled as a category.</a:t>
            </a:r>
          </a:p>
          <a:p>
            <a:pPr lvl="1"/>
            <a:r>
              <a:rPr lang="en-US" sz="2200"/>
              <a:t>We can apply any of the options discussed in Step 8 to a shared subclass, subject to the restriction discussed in Step 8 of the mapping algorithm. Below both 8C and 8D are used for the shared class STUDENT_ASSISTANT.</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4DCB8E7A-6994-4CBE-8E29-AFA8328C1889}" type="slidenum">
              <a:rPr lang="en-US"/>
              <a:pPr/>
              <a:t>29</a:t>
            </a:fld>
            <a:endParaRPr lang="en-CA"/>
          </a:p>
        </p:txBody>
      </p:sp>
      <p:sp>
        <p:nvSpPr>
          <p:cNvPr id="718850" name="Rectangle 2"/>
          <p:cNvSpPr>
            <a:spLocks noGrp="1" noChangeArrowheads="1"/>
          </p:cNvSpPr>
          <p:nvPr>
            <p:ph type="title"/>
          </p:nvPr>
        </p:nvSpPr>
        <p:spPr>
          <a:xfrm>
            <a:off x="533400" y="304800"/>
            <a:ext cx="2693988" cy="2933700"/>
          </a:xfrm>
        </p:spPr>
        <p:txBody>
          <a:bodyPr anchor="t"/>
          <a:lstStyle/>
          <a:p>
            <a:r>
              <a:rPr lang="en-US" sz="1800" b="1"/>
              <a:t>FIGURE </a:t>
            </a:r>
            <a:r>
              <a:rPr lang="en-US" sz="1800"/>
              <a:t/>
            </a:r>
            <a:br>
              <a:rPr lang="en-US" sz="1800"/>
            </a:br>
            <a:r>
              <a:rPr lang="en-US" sz="1800"/>
              <a:t>A specialization lattice with multiple inheritance for a UNIVERSITY database.</a:t>
            </a:r>
            <a:endParaRPr lang="en-US"/>
          </a:p>
        </p:txBody>
      </p:sp>
      <p:pic>
        <p:nvPicPr>
          <p:cNvPr id="71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27388" y="190500"/>
            <a:ext cx="5294312" cy="6096000"/>
          </a:xfr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C461750-2687-46D3-B251-A12E0A7C07C7}" type="slidenum">
              <a:rPr lang="en-US"/>
              <a:pPr/>
              <a:t>3</a:t>
            </a:fld>
            <a:endParaRPr lang="en-CA"/>
          </a:p>
        </p:txBody>
      </p:sp>
      <p:sp>
        <p:nvSpPr>
          <p:cNvPr id="669700" name="Rectangle 4"/>
          <p:cNvSpPr>
            <a:spLocks noGrp="1" noChangeArrowheads="1"/>
          </p:cNvSpPr>
          <p:nvPr>
            <p:ph type="title"/>
          </p:nvPr>
        </p:nvSpPr>
        <p:spPr/>
        <p:txBody>
          <a:bodyPr/>
          <a:lstStyle/>
          <a:p>
            <a:r>
              <a:rPr lang="en-US"/>
              <a:t>Chapter Outline</a:t>
            </a:r>
          </a:p>
        </p:txBody>
      </p:sp>
      <p:sp>
        <p:nvSpPr>
          <p:cNvPr id="669701" name="Rectangle 5"/>
          <p:cNvSpPr>
            <a:spLocks noGrp="1" noChangeArrowheads="1"/>
          </p:cNvSpPr>
          <p:nvPr>
            <p:ph type="body" idx="1"/>
          </p:nvPr>
        </p:nvSpPr>
        <p:spPr/>
        <p:txBody>
          <a:bodyPr/>
          <a:lstStyle/>
          <a:p>
            <a:pPr>
              <a:lnSpc>
                <a:spcPct val="80000"/>
              </a:lnSpc>
            </a:pPr>
            <a:r>
              <a:rPr lang="en-US" sz="2400" b="1"/>
              <a:t>ER-to-Relational Mapping Algorithm </a:t>
            </a:r>
          </a:p>
          <a:p>
            <a:pPr lvl="1">
              <a:lnSpc>
                <a:spcPct val="80000"/>
              </a:lnSpc>
            </a:pPr>
            <a:r>
              <a:rPr lang="en-US" sz="2100"/>
              <a:t>Step 1: Mapping of Regular Entity Types</a:t>
            </a:r>
          </a:p>
          <a:p>
            <a:pPr lvl="1">
              <a:lnSpc>
                <a:spcPct val="80000"/>
              </a:lnSpc>
            </a:pPr>
            <a:r>
              <a:rPr lang="en-US" sz="2100"/>
              <a:t>Step 2: Mapping of Weak Entity Types</a:t>
            </a:r>
          </a:p>
          <a:p>
            <a:pPr lvl="1">
              <a:lnSpc>
                <a:spcPct val="80000"/>
              </a:lnSpc>
            </a:pPr>
            <a:r>
              <a:rPr lang="en-US" sz="2100"/>
              <a:t>Step 3: Mapping of Binary 1:1 Relation Types</a:t>
            </a:r>
          </a:p>
          <a:p>
            <a:pPr lvl="1">
              <a:lnSpc>
                <a:spcPct val="80000"/>
              </a:lnSpc>
            </a:pPr>
            <a:r>
              <a:rPr lang="en-US" sz="2100"/>
              <a:t>Step 4: Mapping of Binary 1:N Relationship Types.</a:t>
            </a:r>
          </a:p>
          <a:p>
            <a:pPr lvl="1">
              <a:lnSpc>
                <a:spcPct val="80000"/>
              </a:lnSpc>
            </a:pPr>
            <a:r>
              <a:rPr lang="en-US" sz="2100"/>
              <a:t>Step 5: Mapping of Binary M:N Relationship Types.</a:t>
            </a:r>
          </a:p>
          <a:p>
            <a:pPr lvl="1">
              <a:lnSpc>
                <a:spcPct val="80000"/>
              </a:lnSpc>
            </a:pPr>
            <a:r>
              <a:rPr lang="en-US" sz="2100"/>
              <a:t>Step 6: Mapping of Multivalued attributes.</a:t>
            </a:r>
          </a:p>
          <a:p>
            <a:pPr lvl="1">
              <a:lnSpc>
                <a:spcPct val="80000"/>
              </a:lnSpc>
            </a:pPr>
            <a:r>
              <a:rPr lang="en-US" sz="2100"/>
              <a:t>Step 7: Mapping of N-ary Relationship Types.</a:t>
            </a:r>
          </a:p>
          <a:p>
            <a:pPr lvl="1">
              <a:lnSpc>
                <a:spcPct val="80000"/>
              </a:lnSpc>
            </a:pPr>
            <a:endParaRPr lang="en-US" sz="2100"/>
          </a:p>
          <a:p>
            <a:pPr>
              <a:lnSpc>
                <a:spcPct val="80000"/>
              </a:lnSpc>
            </a:pPr>
            <a:r>
              <a:rPr lang="en-US" sz="2400" b="1"/>
              <a:t>Mapping EER Model Constructs to Relations </a:t>
            </a:r>
          </a:p>
          <a:p>
            <a:pPr lvl="1">
              <a:lnSpc>
                <a:spcPct val="80000"/>
              </a:lnSpc>
            </a:pPr>
            <a:r>
              <a:rPr lang="en-US" sz="2100"/>
              <a:t>Step 8: Options for Mapping Specialization or Generalization.</a:t>
            </a:r>
          </a:p>
          <a:p>
            <a:pPr lvl="1">
              <a:lnSpc>
                <a:spcPct val="80000"/>
              </a:lnSpc>
            </a:pPr>
            <a:r>
              <a:rPr lang="en-US" sz="2100"/>
              <a:t>Step 9: Mapping of Union Types (Categories).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F8D91AD-471B-4614-9977-E8AF22FAE719}" type="slidenum">
              <a:rPr lang="en-US"/>
              <a:pPr/>
              <a:t>30</a:t>
            </a:fld>
            <a:endParaRPr lang="en-CA"/>
          </a:p>
        </p:txBody>
      </p:sp>
      <p:sp>
        <p:nvSpPr>
          <p:cNvPr id="720898" name="Rectangle 2"/>
          <p:cNvSpPr>
            <a:spLocks noGrp="1" noChangeArrowheads="1"/>
          </p:cNvSpPr>
          <p:nvPr>
            <p:ph type="title"/>
          </p:nvPr>
        </p:nvSpPr>
        <p:spPr>
          <a:xfrm>
            <a:off x="850900" y="406400"/>
            <a:ext cx="7173913" cy="1143000"/>
          </a:xfrm>
        </p:spPr>
        <p:txBody>
          <a:bodyPr anchor="t"/>
          <a:lstStyle/>
          <a:p>
            <a:r>
              <a:rPr lang="en-US" sz="1800" b="1"/>
              <a:t>FIGURE </a:t>
            </a:r>
            <a:r>
              <a:rPr lang="en-US" sz="1800"/>
              <a:t>Mapping the EER specialization lattice in Figure 4.6 using multiple options.</a:t>
            </a:r>
            <a:endParaRPr lang="en-US"/>
          </a:p>
        </p:txBody>
      </p:sp>
      <p:pic>
        <p:nvPicPr>
          <p:cNvPr id="72090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76425"/>
            <a:ext cx="8810625" cy="436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7E339BB-25DB-4240-A089-4F2F0377700E}" type="slidenum">
              <a:rPr lang="en-US"/>
              <a:pPr/>
              <a:t>31</a:t>
            </a:fld>
            <a:endParaRPr lang="en-CA"/>
          </a:p>
        </p:txBody>
      </p:sp>
      <p:sp>
        <p:nvSpPr>
          <p:cNvPr id="722948" name="Rectangle 4"/>
          <p:cNvSpPr>
            <a:spLocks noGrp="1" noChangeArrowheads="1"/>
          </p:cNvSpPr>
          <p:nvPr>
            <p:ph type="title"/>
          </p:nvPr>
        </p:nvSpPr>
        <p:spPr/>
        <p:txBody>
          <a:bodyPr/>
          <a:lstStyle/>
          <a:p>
            <a:r>
              <a:rPr lang="en-US" sz="3200"/>
              <a:t>Mapping EER Model Constructs to Relations (contd.)</a:t>
            </a:r>
          </a:p>
        </p:txBody>
      </p:sp>
      <p:sp>
        <p:nvSpPr>
          <p:cNvPr id="722949" name="Rectangle 5"/>
          <p:cNvSpPr>
            <a:spLocks noGrp="1" noChangeArrowheads="1"/>
          </p:cNvSpPr>
          <p:nvPr>
            <p:ph type="body" idx="1"/>
          </p:nvPr>
        </p:nvSpPr>
        <p:spPr/>
        <p:txBody>
          <a:bodyPr/>
          <a:lstStyle/>
          <a:p>
            <a:pPr>
              <a:lnSpc>
                <a:spcPct val="90000"/>
              </a:lnSpc>
            </a:pPr>
            <a:r>
              <a:rPr lang="en-US" b="1"/>
              <a:t>Step 9: Mapping of Union Types (Categories).</a:t>
            </a:r>
          </a:p>
          <a:p>
            <a:pPr lvl="1">
              <a:lnSpc>
                <a:spcPct val="90000"/>
              </a:lnSpc>
            </a:pPr>
            <a:r>
              <a:rPr lang="en-US"/>
              <a:t>For mapping a category whose defining superclass have different keys, it is customary to specify a new key attribute, called a </a:t>
            </a:r>
            <a:r>
              <a:rPr lang="en-US" b="1">
                <a:solidFill>
                  <a:schemeClr val="hlink"/>
                </a:solidFill>
              </a:rPr>
              <a:t>surrogate key</a:t>
            </a:r>
            <a:r>
              <a:rPr lang="en-US"/>
              <a:t>, when </a:t>
            </a:r>
            <a:r>
              <a:rPr lang="en-US" b="1">
                <a:solidFill>
                  <a:schemeClr val="hlink"/>
                </a:solidFill>
              </a:rPr>
              <a:t>creating a relation</a:t>
            </a:r>
            <a:r>
              <a:rPr lang="en-US"/>
              <a:t> to correspond to the category. </a:t>
            </a:r>
          </a:p>
          <a:p>
            <a:pPr lvl="1">
              <a:lnSpc>
                <a:spcPct val="90000"/>
              </a:lnSpc>
            </a:pPr>
            <a:r>
              <a:rPr lang="en-US"/>
              <a:t>In the example below we can create a relation OWNER to correspond to the OWNER category and include any attributes of the category in this relation. The primary key of the OWNER relation is the surrogate key, which we called OwnerId.</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041950D-9970-4AF2-8911-35863EB11348}" type="slidenum">
              <a:rPr lang="en-US"/>
              <a:pPr/>
              <a:t>32</a:t>
            </a:fld>
            <a:endParaRPr lang="en-CA"/>
          </a:p>
        </p:txBody>
      </p:sp>
      <p:sp>
        <p:nvSpPr>
          <p:cNvPr id="724994" name="Rectangle 2"/>
          <p:cNvSpPr>
            <a:spLocks noGrp="1" noChangeArrowheads="1"/>
          </p:cNvSpPr>
          <p:nvPr>
            <p:ph type="title"/>
          </p:nvPr>
        </p:nvSpPr>
        <p:spPr>
          <a:xfrm>
            <a:off x="533400" y="304800"/>
            <a:ext cx="3860800" cy="2933700"/>
          </a:xfrm>
        </p:spPr>
        <p:txBody>
          <a:bodyPr anchor="t"/>
          <a:lstStyle/>
          <a:p>
            <a:r>
              <a:rPr lang="en-US" sz="1800" b="1"/>
              <a:t>FIGURE </a:t>
            </a:r>
            <a:r>
              <a:rPr lang="en-US" sz="1800"/>
              <a:t/>
            </a:r>
            <a:br>
              <a:rPr lang="en-US" sz="1800"/>
            </a:br>
            <a:r>
              <a:rPr lang="en-US" sz="1800"/>
              <a:t>Two categories (union types): OWNER and REGISTERED_VEHICLE.</a:t>
            </a:r>
            <a:endParaRPr lang="en-US"/>
          </a:p>
        </p:txBody>
      </p:sp>
      <p:pic>
        <p:nvPicPr>
          <p:cNvPr id="72499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394200" y="190500"/>
            <a:ext cx="4421188" cy="6096000"/>
          </a:xfr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76BF959-01AE-4886-AD6B-874BE89F0C60}" type="slidenum">
              <a:rPr lang="en-US"/>
              <a:pPr/>
              <a:t>33</a:t>
            </a:fld>
            <a:endParaRPr lang="en-CA"/>
          </a:p>
        </p:txBody>
      </p:sp>
      <p:sp>
        <p:nvSpPr>
          <p:cNvPr id="727044" name="Rectangle 4"/>
          <p:cNvSpPr>
            <a:spLocks noGrp="1" noChangeArrowheads="1"/>
          </p:cNvSpPr>
          <p:nvPr>
            <p:ph type="title"/>
          </p:nvPr>
        </p:nvSpPr>
        <p:spPr/>
        <p:txBody>
          <a:bodyPr/>
          <a:lstStyle/>
          <a:p>
            <a:endParaRPr lang="en-US"/>
          </a:p>
        </p:txBody>
      </p:sp>
      <p:pic>
        <p:nvPicPr>
          <p:cNvPr id="7270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7533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7- </a:t>
            </a:r>
            <a:fld id="{60C4A214-41CC-405F-A95B-B5690FD01CF2}" type="slidenum">
              <a:rPr lang="en-US"/>
              <a:pPr/>
              <a:t>34</a:t>
            </a:fld>
            <a:endParaRPr lang="en-CA"/>
          </a:p>
        </p:txBody>
      </p:sp>
      <p:pic>
        <p:nvPicPr>
          <p:cNvPr id="72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684338"/>
            <a:ext cx="7304087"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9091" name="Rectangle 3"/>
          <p:cNvSpPr>
            <a:spLocks noGrp="1" noChangeArrowheads="1"/>
          </p:cNvSpPr>
          <p:nvPr>
            <p:ph type="title"/>
          </p:nvPr>
        </p:nvSpPr>
        <p:spPr>
          <a:xfrm>
            <a:off x="371475" y="303213"/>
            <a:ext cx="8534400" cy="842962"/>
          </a:xfrm>
        </p:spPr>
        <p:txBody>
          <a:bodyPr/>
          <a:lstStyle/>
          <a:p>
            <a:r>
              <a:rPr lang="en-US" sz="3200" b="1"/>
              <a:t>Mapping Exercise</a:t>
            </a:r>
          </a:p>
        </p:txBody>
      </p:sp>
      <p:sp>
        <p:nvSpPr>
          <p:cNvPr id="729092" name="Rectangle 4"/>
          <p:cNvSpPr>
            <a:spLocks noGrp="1" noChangeArrowheads="1"/>
          </p:cNvSpPr>
          <p:nvPr>
            <p:ph type="body" idx="1"/>
          </p:nvPr>
        </p:nvSpPr>
        <p:spPr>
          <a:xfrm>
            <a:off x="371475" y="1146175"/>
            <a:ext cx="8413750" cy="5054600"/>
          </a:xfrm>
        </p:spPr>
        <p:txBody>
          <a:bodyPr/>
          <a:lstStyle/>
          <a:p>
            <a:pPr>
              <a:buFont typeface="Wingdings" panose="05000000000000000000" pitchFamily="2" charset="2"/>
              <a:buNone/>
            </a:pPr>
            <a:r>
              <a:rPr lang="en-US" sz="1800"/>
              <a:t>Exercise 9.4.</a:t>
            </a:r>
            <a:endParaRPr lang="en-US" sz="2400" b="1">
              <a:solidFill>
                <a:srgbClr val="FF0066"/>
              </a:solidFill>
            </a:endParaRPr>
          </a:p>
          <a:p>
            <a:pPr>
              <a:buFont typeface="Wingdings" panose="05000000000000000000" pitchFamily="2" charset="2"/>
              <a:buNone/>
            </a:pPr>
            <a:endParaRPr lang="en-US" sz="2400"/>
          </a:p>
          <a:p>
            <a:pPr>
              <a:buFont typeface="Wingdings" panose="05000000000000000000" pitchFamily="2" charset="2"/>
              <a:buNone/>
            </a:pPr>
            <a:endParaRPr lang="en-US" sz="2400"/>
          </a:p>
        </p:txBody>
      </p:sp>
      <p:sp>
        <p:nvSpPr>
          <p:cNvPr id="729093" name="Rectangle 5"/>
          <p:cNvSpPr>
            <a:spLocks noChangeArrowheads="1"/>
          </p:cNvSpPr>
          <p:nvPr/>
        </p:nvSpPr>
        <p:spPr bwMode="auto">
          <a:xfrm>
            <a:off x="5791200" y="1684338"/>
            <a:ext cx="2994025"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a:t>
            </a:r>
            <a:br>
              <a:rPr lang="en-US" sz="1800" b="1"/>
            </a:br>
            <a:r>
              <a:rPr lang="en-US" sz="1800"/>
              <a:t>An ER schema for a SHIP_TRACKING database.</a:t>
            </a:r>
            <a:r>
              <a:rPr lang="en-US" sz="1800" b="1"/>
              <a:t/>
            </a:r>
            <a:br>
              <a:rPr lang="en-US" sz="1800" b="1"/>
            </a:br>
            <a:endParaRPr lang="en-US" sz="1800" b="1"/>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B3B990B-6F67-4A8D-9939-EFA3306B5647}" type="slidenum">
              <a:rPr lang="en-US"/>
              <a:pPr/>
              <a:t>35</a:t>
            </a:fld>
            <a:endParaRPr lang="en-CA"/>
          </a:p>
        </p:txBody>
      </p:sp>
      <p:sp>
        <p:nvSpPr>
          <p:cNvPr id="737282" name="Rectangle 2"/>
          <p:cNvSpPr>
            <a:spLocks noGrp="1" noChangeArrowheads="1"/>
          </p:cNvSpPr>
          <p:nvPr>
            <p:ph type="title"/>
          </p:nvPr>
        </p:nvSpPr>
        <p:spPr/>
        <p:txBody>
          <a:bodyPr/>
          <a:lstStyle/>
          <a:p>
            <a:r>
              <a:rPr lang="en-US"/>
              <a:t>Chapter Summary</a:t>
            </a:r>
          </a:p>
        </p:txBody>
      </p:sp>
      <p:sp>
        <p:nvSpPr>
          <p:cNvPr id="737283" name="Rectangle 3"/>
          <p:cNvSpPr>
            <a:spLocks noGrp="1" noChangeArrowheads="1"/>
          </p:cNvSpPr>
          <p:nvPr>
            <p:ph type="body" idx="1"/>
          </p:nvPr>
        </p:nvSpPr>
        <p:spPr/>
        <p:txBody>
          <a:bodyPr/>
          <a:lstStyle/>
          <a:p>
            <a:pPr>
              <a:lnSpc>
                <a:spcPct val="80000"/>
              </a:lnSpc>
            </a:pPr>
            <a:r>
              <a:rPr lang="en-US" sz="2400" b="1"/>
              <a:t>ER-to-Relational Mapping Algorithm </a:t>
            </a:r>
          </a:p>
          <a:p>
            <a:pPr lvl="1">
              <a:lnSpc>
                <a:spcPct val="80000"/>
              </a:lnSpc>
            </a:pPr>
            <a:r>
              <a:rPr lang="en-US" sz="2100"/>
              <a:t>Step 1: Mapping of Regular Entity Types</a:t>
            </a:r>
          </a:p>
          <a:p>
            <a:pPr lvl="1">
              <a:lnSpc>
                <a:spcPct val="80000"/>
              </a:lnSpc>
            </a:pPr>
            <a:r>
              <a:rPr lang="en-US" sz="2100"/>
              <a:t>Step 2: Mapping of Weak Entity Types</a:t>
            </a:r>
          </a:p>
          <a:p>
            <a:pPr lvl="1">
              <a:lnSpc>
                <a:spcPct val="80000"/>
              </a:lnSpc>
            </a:pPr>
            <a:r>
              <a:rPr lang="en-US" sz="2100"/>
              <a:t>Step 3: Mapping of Binary 1:1 Relation Types</a:t>
            </a:r>
          </a:p>
          <a:p>
            <a:pPr lvl="1">
              <a:lnSpc>
                <a:spcPct val="80000"/>
              </a:lnSpc>
            </a:pPr>
            <a:r>
              <a:rPr lang="en-US" sz="2100"/>
              <a:t>Step 4: Mapping of Binary 1:N Relationship Types.</a:t>
            </a:r>
          </a:p>
          <a:p>
            <a:pPr lvl="1">
              <a:lnSpc>
                <a:spcPct val="80000"/>
              </a:lnSpc>
            </a:pPr>
            <a:r>
              <a:rPr lang="en-US" sz="2100"/>
              <a:t>Step 5: Mapping of Binary M:N Relationship Types.</a:t>
            </a:r>
          </a:p>
          <a:p>
            <a:pPr lvl="1">
              <a:lnSpc>
                <a:spcPct val="80000"/>
              </a:lnSpc>
            </a:pPr>
            <a:r>
              <a:rPr lang="en-US" sz="2100"/>
              <a:t>Step 6: Mapping of Multivalued attributes.</a:t>
            </a:r>
          </a:p>
          <a:p>
            <a:pPr lvl="1">
              <a:lnSpc>
                <a:spcPct val="80000"/>
              </a:lnSpc>
            </a:pPr>
            <a:r>
              <a:rPr lang="en-US" sz="2100"/>
              <a:t>Step 7: Mapping of N-ary Relationship Types.</a:t>
            </a:r>
          </a:p>
          <a:p>
            <a:pPr lvl="1">
              <a:lnSpc>
                <a:spcPct val="80000"/>
              </a:lnSpc>
            </a:pPr>
            <a:endParaRPr lang="en-US" sz="2100"/>
          </a:p>
          <a:p>
            <a:pPr>
              <a:lnSpc>
                <a:spcPct val="80000"/>
              </a:lnSpc>
            </a:pPr>
            <a:r>
              <a:rPr lang="en-US" sz="2400" b="1"/>
              <a:t>Mapping EER Model Constructs to Relations </a:t>
            </a:r>
          </a:p>
          <a:p>
            <a:pPr lvl="1">
              <a:lnSpc>
                <a:spcPct val="80000"/>
              </a:lnSpc>
            </a:pPr>
            <a:r>
              <a:rPr lang="en-US" sz="2100"/>
              <a:t>Step 8: Options for Mapping Specialization or Generalization.</a:t>
            </a:r>
          </a:p>
          <a:p>
            <a:pPr lvl="1">
              <a:lnSpc>
                <a:spcPct val="80000"/>
              </a:lnSpc>
            </a:pPr>
            <a:r>
              <a:rPr lang="en-US" sz="2100"/>
              <a:t>Step 9: Mapping of Union Types (Categories).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FA280BB7-53A8-4C63-9612-5B4C8B6045AC}" type="slidenum">
              <a:rPr lang="en-US"/>
              <a:pPr/>
              <a:t>4</a:t>
            </a:fld>
            <a:endParaRPr lang="en-CA"/>
          </a:p>
        </p:txBody>
      </p:sp>
      <p:sp>
        <p:nvSpPr>
          <p:cNvPr id="673794" name="Rectangle 2"/>
          <p:cNvSpPr>
            <a:spLocks noGrp="1" noChangeArrowheads="1"/>
          </p:cNvSpPr>
          <p:nvPr>
            <p:ph type="title"/>
          </p:nvPr>
        </p:nvSpPr>
        <p:spPr/>
        <p:txBody>
          <a:bodyPr anchor="t"/>
          <a:lstStyle/>
          <a:p>
            <a:r>
              <a:rPr lang="en-US" sz="1800" b="1"/>
              <a:t>FIGURE 9.1</a:t>
            </a:r>
            <a:r>
              <a:rPr lang="en-US" sz="1800"/>
              <a:t/>
            </a:r>
            <a:br>
              <a:rPr lang="en-US" sz="1800"/>
            </a:br>
            <a:r>
              <a:rPr lang="en-US" sz="1800"/>
              <a:t>The ER conceptual schema diagram for the COMPANY database.</a:t>
            </a:r>
            <a:endParaRPr lang="en-US"/>
          </a:p>
        </p:txBody>
      </p:sp>
      <p:pic>
        <p:nvPicPr>
          <p:cNvPr id="67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46150"/>
            <a:ext cx="60960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90D7775E-44FC-4386-88AE-5840A501ADEB}" type="slidenum">
              <a:rPr lang="en-US"/>
              <a:pPr/>
              <a:t>5</a:t>
            </a:fld>
            <a:endParaRPr lang="en-CA"/>
          </a:p>
        </p:txBody>
      </p:sp>
      <p:sp>
        <p:nvSpPr>
          <p:cNvPr id="675842" name="Rectangle 2"/>
          <p:cNvSpPr>
            <a:spLocks noGrp="1" noChangeArrowheads="1"/>
          </p:cNvSpPr>
          <p:nvPr>
            <p:ph type="title"/>
          </p:nvPr>
        </p:nvSpPr>
        <p:spPr/>
        <p:txBody>
          <a:bodyPr anchor="t"/>
          <a:lstStyle/>
          <a:p>
            <a:r>
              <a:rPr lang="en-US" sz="1800" b="1"/>
              <a:t>FIGURE 9.2</a:t>
            </a:r>
            <a:br>
              <a:rPr lang="en-US" sz="1800" b="1"/>
            </a:br>
            <a:r>
              <a:rPr lang="en-US" sz="1800"/>
              <a:t>Result of mapping the COMPANY ER schema into a relational schema.</a:t>
            </a:r>
            <a:endParaRPr lang="en-US" b="1"/>
          </a:p>
        </p:txBody>
      </p:sp>
      <p:pic>
        <p:nvPicPr>
          <p:cNvPr id="675843"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00" y="1143000"/>
            <a:ext cx="7391400" cy="5318125"/>
          </a:xfr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9A06304D-D437-4791-82EB-5AAC8090FA00}" type="slidenum">
              <a:rPr lang="en-US"/>
              <a:pPr/>
              <a:t>6</a:t>
            </a:fld>
            <a:endParaRPr lang="en-CA"/>
          </a:p>
        </p:txBody>
      </p:sp>
      <p:sp>
        <p:nvSpPr>
          <p:cNvPr id="671748" name="Rectangle 4"/>
          <p:cNvSpPr>
            <a:spLocks noGrp="1" noChangeArrowheads="1"/>
          </p:cNvSpPr>
          <p:nvPr>
            <p:ph type="title"/>
          </p:nvPr>
        </p:nvSpPr>
        <p:spPr/>
        <p:txBody>
          <a:bodyPr/>
          <a:lstStyle/>
          <a:p>
            <a:r>
              <a:rPr lang="en-US"/>
              <a:t/>
            </a:r>
            <a:br>
              <a:rPr lang="en-US"/>
            </a:br>
            <a:r>
              <a:rPr lang="en-US"/>
              <a:t>ER-to-Relational Mapping Algorithm</a:t>
            </a:r>
          </a:p>
        </p:txBody>
      </p:sp>
      <p:sp>
        <p:nvSpPr>
          <p:cNvPr id="671749" name="Rectangle 5"/>
          <p:cNvSpPr>
            <a:spLocks noGrp="1" noChangeArrowheads="1"/>
          </p:cNvSpPr>
          <p:nvPr>
            <p:ph type="body" idx="1"/>
          </p:nvPr>
        </p:nvSpPr>
        <p:spPr/>
        <p:txBody>
          <a:bodyPr/>
          <a:lstStyle/>
          <a:p>
            <a:pPr>
              <a:lnSpc>
                <a:spcPct val="80000"/>
              </a:lnSpc>
            </a:pPr>
            <a:r>
              <a:rPr lang="en-US" sz="2400"/>
              <a:t>Step 1: Mapping of Regular Entity Types.</a:t>
            </a:r>
          </a:p>
          <a:p>
            <a:pPr lvl="1">
              <a:lnSpc>
                <a:spcPct val="80000"/>
              </a:lnSpc>
            </a:pPr>
            <a:r>
              <a:rPr lang="en-US" sz="2200"/>
              <a:t>For each regular (strong) entity type E in the ER schema, </a:t>
            </a:r>
            <a:r>
              <a:rPr lang="en-US" sz="2200" b="1">
                <a:solidFill>
                  <a:schemeClr val="hlink"/>
                </a:solidFill>
              </a:rPr>
              <a:t>create a relation R</a:t>
            </a:r>
            <a:r>
              <a:rPr lang="en-US" sz="2200"/>
              <a:t> that includes all the simple </a:t>
            </a:r>
            <a:r>
              <a:rPr lang="en-US" sz="2200" b="1">
                <a:solidFill>
                  <a:schemeClr val="hlink"/>
                </a:solidFill>
              </a:rPr>
              <a:t>attributes</a:t>
            </a:r>
            <a:r>
              <a:rPr lang="en-US" sz="2200"/>
              <a:t> of E.</a:t>
            </a:r>
          </a:p>
          <a:p>
            <a:pPr lvl="1">
              <a:lnSpc>
                <a:spcPct val="80000"/>
              </a:lnSpc>
            </a:pPr>
            <a:r>
              <a:rPr lang="en-US" sz="2200"/>
              <a:t>Choose one of the key attributes of E as the </a:t>
            </a:r>
            <a:r>
              <a:rPr lang="en-US" sz="2200" b="1">
                <a:solidFill>
                  <a:schemeClr val="hlink"/>
                </a:solidFill>
              </a:rPr>
              <a:t>primary key</a:t>
            </a:r>
            <a:r>
              <a:rPr lang="en-US" sz="2200"/>
              <a:t> for R.</a:t>
            </a:r>
          </a:p>
          <a:p>
            <a:pPr lvl="1">
              <a:lnSpc>
                <a:spcPct val="80000"/>
              </a:lnSpc>
            </a:pPr>
            <a:r>
              <a:rPr lang="en-US" sz="2200"/>
              <a:t>If the chosen key of E is composite, the set of simple attributes that form it will together form the primary key of R.</a:t>
            </a:r>
          </a:p>
          <a:p>
            <a:pPr>
              <a:lnSpc>
                <a:spcPct val="80000"/>
              </a:lnSpc>
            </a:pPr>
            <a:r>
              <a:rPr lang="en-US" sz="2400"/>
              <a:t>Example: We create the relations EMPLOYEE, DEPARTMENT, and PROJECT in the relational schema corresponding to the regular entities in the ER diagram.</a:t>
            </a:r>
          </a:p>
          <a:p>
            <a:pPr lvl="1">
              <a:lnSpc>
                <a:spcPct val="80000"/>
              </a:lnSpc>
            </a:pPr>
            <a:r>
              <a:rPr lang="en-US" sz="2200"/>
              <a:t>SSN, DNUMBER, and PNUMBER are the primary keys for the relations EMPLOYEE, DEPARTMENT, and PROJECT as shown.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8DDB063C-C3C0-4DF2-B9DB-12B6D0CA7A6A}" type="slidenum">
              <a:rPr lang="en-US"/>
              <a:pPr/>
              <a:t>7</a:t>
            </a:fld>
            <a:endParaRPr lang="en-CA"/>
          </a:p>
        </p:txBody>
      </p:sp>
      <p:sp>
        <p:nvSpPr>
          <p:cNvPr id="677890" name="Rectangle 2"/>
          <p:cNvSpPr>
            <a:spLocks noGrp="1" noChangeArrowheads="1"/>
          </p:cNvSpPr>
          <p:nvPr>
            <p:ph type="title"/>
          </p:nvPr>
        </p:nvSpPr>
        <p:spPr>
          <a:xfrm>
            <a:off x="685800" y="258763"/>
            <a:ext cx="7772400" cy="766762"/>
          </a:xfrm>
        </p:spPr>
        <p:txBody>
          <a:bodyPr/>
          <a:lstStyle/>
          <a:p>
            <a:r>
              <a:rPr lang="en-US" b="1"/>
              <a:t/>
            </a:r>
            <a:br>
              <a:rPr lang="en-US" b="1"/>
            </a:br>
            <a:r>
              <a:rPr lang="en-US" sz="2800" b="1"/>
              <a:t>ER-to-Relational Mapping Algorithm (contd.)</a:t>
            </a:r>
            <a:endParaRPr lang="en-US" sz="2800"/>
          </a:p>
        </p:txBody>
      </p:sp>
      <p:sp>
        <p:nvSpPr>
          <p:cNvPr id="677891" name="Rectangle 3"/>
          <p:cNvSpPr>
            <a:spLocks noGrp="1" noChangeArrowheads="1"/>
          </p:cNvSpPr>
          <p:nvPr>
            <p:ph type="body" idx="1"/>
          </p:nvPr>
        </p:nvSpPr>
        <p:spPr>
          <a:xfrm>
            <a:off x="428625" y="1704975"/>
            <a:ext cx="8248650" cy="4886325"/>
          </a:xfrm>
        </p:spPr>
        <p:txBody>
          <a:bodyPr/>
          <a:lstStyle/>
          <a:p>
            <a:pPr>
              <a:lnSpc>
                <a:spcPct val="80000"/>
              </a:lnSpc>
            </a:pPr>
            <a:r>
              <a:rPr lang="en-US" sz="2400" b="1"/>
              <a:t>Step 2: Mapping of Weak Entity Types</a:t>
            </a:r>
          </a:p>
          <a:p>
            <a:pPr lvl="1">
              <a:lnSpc>
                <a:spcPct val="80000"/>
              </a:lnSpc>
            </a:pPr>
            <a:r>
              <a:rPr lang="en-US" sz="2000"/>
              <a:t>For each weak entity type W in the ER schema with owner entity type E, </a:t>
            </a:r>
            <a:r>
              <a:rPr lang="en-US" sz="2000" b="1">
                <a:solidFill>
                  <a:schemeClr val="hlink"/>
                </a:solidFill>
              </a:rPr>
              <a:t>create a relation R</a:t>
            </a:r>
            <a:r>
              <a:rPr lang="en-US" sz="2000"/>
              <a:t> &amp; include all simple </a:t>
            </a:r>
            <a:r>
              <a:rPr lang="en-US" sz="2000" b="1">
                <a:solidFill>
                  <a:schemeClr val="hlink"/>
                </a:solidFill>
              </a:rPr>
              <a:t>attributes</a:t>
            </a:r>
            <a:r>
              <a:rPr lang="en-US" sz="2000"/>
              <a:t> (or simple components of composite attributes) of W as attributes of R.</a:t>
            </a:r>
          </a:p>
          <a:p>
            <a:pPr lvl="1">
              <a:lnSpc>
                <a:spcPct val="80000"/>
              </a:lnSpc>
            </a:pPr>
            <a:r>
              <a:rPr lang="en-US" sz="2000"/>
              <a:t>Also, include as </a:t>
            </a:r>
            <a:r>
              <a:rPr lang="en-US" sz="2400" b="1">
                <a:solidFill>
                  <a:schemeClr val="hlink"/>
                </a:solidFill>
              </a:rPr>
              <a:t>foreign key</a:t>
            </a:r>
            <a:r>
              <a:rPr lang="en-US" sz="2000"/>
              <a:t> attributes of R the primary key attribute(s) of the relation(s) that correspond to the owner entity type(s).</a:t>
            </a:r>
          </a:p>
          <a:p>
            <a:pPr lvl="1">
              <a:lnSpc>
                <a:spcPct val="80000"/>
              </a:lnSpc>
            </a:pPr>
            <a:r>
              <a:rPr lang="en-US" sz="2000"/>
              <a:t>The </a:t>
            </a:r>
            <a:r>
              <a:rPr lang="en-US" sz="2000" b="1">
                <a:solidFill>
                  <a:schemeClr val="hlink"/>
                </a:solidFill>
              </a:rPr>
              <a:t>primary key</a:t>
            </a:r>
            <a:r>
              <a:rPr lang="en-US" sz="2000"/>
              <a:t> of R is the </a:t>
            </a:r>
            <a:r>
              <a:rPr lang="en-US" sz="2000" i="1"/>
              <a:t>combination of</a:t>
            </a:r>
            <a:r>
              <a:rPr lang="en-US" sz="2000"/>
              <a:t> the primary key(s) of the owner(s) and the partial key of the weak entity type W, if any.</a:t>
            </a:r>
          </a:p>
          <a:p>
            <a:pPr>
              <a:lnSpc>
                <a:spcPct val="80000"/>
              </a:lnSpc>
            </a:pPr>
            <a:r>
              <a:rPr lang="en-US" sz="2400" b="1"/>
              <a:t>Example:</a:t>
            </a:r>
            <a:r>
              <a:rPr lang="en-US" sz="2400"/>
              <a:t> Create the relation DEPENDENT in this step to correspond to the weak entity type DEPENDENT.</a:t>
            </a:r>
          </a:p>
          <a:p>
            <a:pPr lvl="1">
              <a:lnSpc>
                <a:spcPct val="80000"/>
              </a:lnSpc>
            </a:pPr>
            <a:r>
              <a:rPr lang="en-US" sz="2000"/>
              <a:t>Include the primary key SSN of the EMPLOYEE relation as a foreign key attribute of DEPENDENT (renamed to ESSN). </a:t>
            </a:r>
          </a:p>
          <a:p>
            <a:pPr lvl="1">
              <a:lnSpc>
                <a:spcPct val="80000"/>
              </a:lnSpc>
            </a:pPr>
            <a:r>
              <a:rPr lang="en-US" sz="2000"/>
              <a:t>The primary key of the DEPENDENT relation is the combination {ESSN, DEPENDENT_NAME} because DEPENDENT_NAME is the partial key of DEPENDENT. </a:t>
            </a:r>
            <a:endParaRPr lang="en-US" sz="170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26DADB1C-6964-4344-B4B7-F1E5C5209FF3}" type="slidenum">
              <a:rPr lang="en-US"/>
              <a:pPr/>
              <a:t>8</a:t>
            </a:fld>
            <a:endParaRPr lang="en-CA"/>
          </a:p>
        </p:txBody>
      </p:sp>
      <p:sp>
        <p:nvSpPr>
          <p:cNvPr id="739330" name="Rectangle 2"/>
          <p:cNvSpPr>
            <a:spLocks noGrp="1" noChangeArrowheads="1"/>
          </p:cNvSpPr>
          <p:nvPr>
            <p:ph type="title"/>
          </p:nvPr>
        </p:nvSpPr>
        <p:spPr/>
        <p:txBody>
          <a:bodyPr/>
          <a:lstStyle/>
          <a:p>
            <a:endParaRPr lang="en-US"/>
          </a:p>
        </p:txBody>
      </p:sp>
      <p:sp>
        <p:nvSpPr>
          <p:cNvPr id="739331" name="Rectangle 3"/>
          <p:cNvSpPr>
            <a:spLocks noGrp="1" noChangeArrowheads="1"/>
          </p:cNvSpPr>
          <p:nvPr>
            <p:ph type="body" idx="1"/>
          </p:nvPr>
        </p:nvSpPr>
        <p:spPr/>
        <p:txBody>
          <a:bodyPr/>
          <a:lstStyle/>
          <a:p>
            <a:endParaRPr lang="en-US"/>
          </a:p>
        </p:txBody>
      </p:sp>
      <p:pic>
        <p:nvPicPr>
          <p:cNvPr id="739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9581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ADFAEBD-2F10-4D1F-A1B9-5318300B7F6B}" type="slidenum">
              <a:rPr lang="en-US"/>
              <a:pPr/>
              <a:t>9</a:t>
            </a:fld>
            <a:endParaRPr lang="en-CA"/>
          </a:p>
        </p:txBody>
      </p:sp>
      <p:sp>
        <p:nvSpPr>
          <p:cNvPr id="679940"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79941" name="Rectangle 5"/>
          <p:cNvSpPr>
            <a:spLocks noGrp="1" noChangeArrowheads="1"/>
          </p:cNvSpPr>
          <p:nvPr>
            <p:ph type="body" idx="1"/>
          </p:nvPr>
        </p:nvSpPr>
        <p:spPr>
          <a:xfrm>
            <a:off x="239713" y="1600200"/>
            <a:ext cx="8294687" cy="4953000"/>
          </a:xfrm>
        </p:spPr>
        <p:txBody>
          <a:bodyPr/>
          <a:lstStyle/>
          <a:p>
            <a:pPr>
              <a:lnSpc>
                <a:spcPct val="90000"/>
              </a:lnSpc>
            </a:pPr>
            <a:r>
              <a:rPr lang="en-US" sz="2000" b="1"/>
              <a:t>Step 3: Mapping of Binary 1:1 Relation Types</a:t>
            </a:r>
          </a:p>
          <a:p>
            <a:pPr marL="781050" lvl="1" indent="-323850">
              <a:lnSpc>
                <a:spcPct val="90000"/>
              </a:lnSpc>
            </a:pPr>
            <a:r>
              <a:rPr lang="en-US" sz="1800"/>
              <a:t>For each binary 1:1 relationship type R in the ER schema, identify the relations S and T that correspond to the entity types participating in R.</a:t>
            </a:r>
          </a:p>
          <a:p>
            <a:pPr>
              <a:lnSpc>
                <a:spcPct val="90000"/>
              </a:lnSpc>
            </a:pPr>
            <a:r>
              <a:rPr lang="en-US" sz="2000"/>
              <a:t>There are three possible approaches:</a:t>
            </a:r>
          </a:p>
          <a:p>
            <a:pPr marL="781050" lvl="1" indent="-323850">
              <a:lnSpc>
                <a:spcPct val="90000"/>
              </a:lnSpc>
              <a:buSzTx/>
              <a:buFont typeface="Wingdings" panose="05000000000000000000" pitchFamily="2" charset="2"/>
              <a:buAutoNum type="arabicPeriod"/>
            </a:pPr>
            <a:r>
              <a:rPr lang="en-US" sz="1800" b="1">
                <a:solidFill>
                  <a:schemeClr val="hlink"/>
                </a:solidFill>
              </a:rPr>
              <a:t>Foreign Key approach</a:t>
            </a:r>
            <a:r>
              <a:rPr lang="en-US" sz="1800" b="1"/>
              <a:t>:</a:t>
            </a:r>
            <a:r>
              <a:rPr lang="en-US" sz="1800"/>
              <a:t> Choose one of the relations-say S-and include a foreign key in S the primary key of T. It is better to choose an entity type with total participation in R in the role of S. </a:t>
            </a:r>
          </a:p>
          <a:p>
            <a:pPr marL="1219200" lvl="2" indent="-304800">
              <a:lnSpc>
                <a:spcPct val="90000"/>
              </a:lnSpc>
            </a:pPr>
            <a:r>
              <a:rPr lang="en-US" sz="1600"/>
              <a:t>Example: 1:1 relation MANAGES is mapped by choosing the participating entity type DEPARTMENT to serve in the role of S, because its participation in the MANAGES relationship type is total.</a:t>
            </a:r>
          </a:p>
          <a:p>
            <a:pPr marL="781050" lvl="1" indent="-323850">
              <a:lnSpc>
                <a:spcPct val="90000"/>
              </a:lnSpc>
              <a:buSzTx/>
              <a:buFont typeface="Wingdings" panose="05000000000000000000" pitchFamily="2" charset="2"/>
              <a:buAutoNum type="arabicPeriod"/>
            </a:pPr>
            <a:r>
              <a:rPr lang="en-US" sz="1800" b="1">
                <a:solidFill>
                  <a:schemeClr val="hlink"/>
                </a:solidFill>
              </a:rPr>
              <a:t>Merged relation option</a:t>
            </a:r>
            <a:r>
              <a:rPr lang="en-US" sz="1800" b="1"/>
              <a:t>:</a:t>
            </a:r>
            <a:r>
              <a:rPr lang="en-US" sz="1800"/>
              <a:t> An alternate mapping of a 1:1 relationship type is possible by merging the two entity types and the relationship into a single relation. This may be appropriate when both participations are total.</a:t>
            </a:r>
          </a:p>
          <a:p>
            <a:pPr marL="781050" lvl="1" indent="-323850">
              <a:lnSpc>
                <a:spcPct val="90000"/>
              </a:lnSpc>
              <a:buSzTx/>
              <a:buFont typeface="Wingdings" panose="05000000000000000000" pitchFamily="2" charset="2"/>
              <a:buAutoNum type="arabicPeriod"/>
            </a:pPr>
            <a:r>
              <a:rPr lang="en-US" sz="1800" b="1">
                <a:solidFill>
                  <a:schemeClr val="hlink"/>
                </a:solidFill>
              </a:rPr>
              <a:t>Cross-reference or relationship relation option</a:t>
            </a:r>
            <a:r>
              <a:rPr lang="en-US" sz="1800" b="1"/>
              <a:t>:</a:t>
            </a:r>
            <a:r>
              <a:rPr lang="en-US" sz="1800"/>
              <a:t> The third alternative is to set up a third relation R for the purpose of cross-referencing the primary keys of the two relations S and T representing the entity types.</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1170</TotalTime>
  <Words>2040</Words>
  <Application>Microsoft Office PowerPoint</Application>
  <PresentationFormat>Letter Paper (8.5x11 in)</PresentationFormat>
  <Paragraphs>196</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Tahoma</vt:lpstr>
      <vt:lpstr>Times New Roman</vt:lpstr>
      <vt:lpstr>Wingdings</vt:lpstr>
      <vt:lpstr>Blends</vt:lpstr>
      <vt:lpstr>PowerPoint Presentation</vt:lpstr>
      <vt:lpstr>Chapter 9</vt:lpstr>
      <vt:lpstr>Chapter Outline</vt:lpstr>
      <vt:lpstr>FIGURE 9.1 The ER conceptual schema diagram for the COMPANY database.</vt:lpstr>
      <vt:lpstr>FIGURE 9.2 Result of mapping the COMPANY ER schema into a relational schema.</vt:lpstr>
      <vt:lpstr> ER-to-Relational Mapping Algorithm</vt:lpstr>
      <vt:lpstr> ER-to-Relational Mapping Algorithm (contd.)</vt:lpstr>
      <vt:lpstr>PowerPoint Presentation</vt:lpstr>
      <vt:lpstr> ER-to-Relational Mapping Algorithm (contd.)</vt:lpstr>
      <vt:lpstr> ER-to-Relational Mapping Algorithm (contd.)</vt:lpstr>
      <vt:lpstr> ER-to-Relational Mapping Algorithm (contd.)</vt:lpstr>
      <vt:lpstr> ER-to-Relational Mapping Algorithm (contd.)</vt:lpstr>
      <vt:lpstr> ER-to-Relational Mapping Algorithm (contd.)</vt:lpstr>
      <vt:lpstr>FIGURE Ternary relationship types. (a) The SUPPLY relationship. </vt:lpstr>
      <vt:lpstr>FIGURE Mapping the n-ary relationship type SUPPLY from Figure 4.11a.</vt:lpstr>
      <vt:lpstr> Summary of Mapping constructs and constraints</vt:lpstr>
      <vt:lpstr>Mapping EER Model Constructs to Relations </vt:lpstr>
      <vt:lpstr>Mapping EER Model Constructs to Relations </vt:lpstr>
      <vt:lpstr>FIGURE EER diagram notation for an attribute-defined specialization on JobType.</vt:lpstr>
      <vt:lpstr>PowerPoint Presentation</vt:lpstr>
      <vt:lpstr>FIGURE  Generalization. (b) Generalizing CAR and TRUCK into the superclass VEHICLE.</vt:lpstr>
      <vt:lpstr>PowerPoint Presentation</vt:lpstr>
      <vt:lpstr>Mapping EER Model Constructs to Relations (contd.)</vt:lpstr>
      <vt:lpstr>FIGURE  EER diagram notation for an attribute-defined specialization on JobType.</vt:lpstr>
      <vt:lpstr>PowerPoint Presentation</vt:lpstr>
      <vt:lpstr>FIGURE EER diagram notation for an overlapping (non-disjoint) specialization.</vt:lpstr>
      <vt:lpstr>PowerPoint Presentation</vt:lpstr>
      <vt:lpstr>Mapping EER Model Constructs to Relations (contd.)</vt:lpstr>
      <vt:lpstr>FIGURE  A specialization lattice with multiple inheritance for a UNIVERSITY database.</vt:lpstr>
      <vt:lpstr>FIGURE Mapping the EER specialization lattice in Figure 4.6 using multiple options.</vt:lpstr>
      <vt:lpstr>Mapping EER Model Constructs to Relations (contd.)</vt:lpstr>
      <vt:lpstr>FIGURE  Two categories (union types): OWNER and REGISTERED_VEHICLE.</vt:lpstr>
      <vt:lpstr>PowerPoint Presentation</vt:lpstr>
      <vt:lpstr>Mapping Exercise</vt:lpstr>
      <vt:lpstr>Chapter Summary</vt:lpstr>
    </vt:vector>
  </TitlesOfParts>
  <Company>Addison Wesley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Database Systems</dc:title>
  <dc:creator>Salman Azhar</dc:creator>
  <cp:lastModifiedBy>Abdul Hadi Alaidi</cp:lastModifiedBy>
  <cp:revision>58</cp:revision>
  <cp:lastPrinted>2001-11-04T00:51:13Z</cp:lastPrinted>
  <dcterms:created xsi:type="dcterms:W3CDTF">2005-02-25T19:46:41Z</dcterms:created>
  <dcterms:modified xsi:type="dcterms:W3CDTF">2016-10-17T04:24:39Z</dcterms:modified>
</cp:coreProperties>
</file>